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0" d="100"/>
          <a:sy n="70"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Shape 84"/>
          <p:cNvPicPr preferRelativeResize="0"/>
          <p:nvPr/>
        </p:nvPicPr>
        <p:blipFill>
          <a:blip r:embed="rId2">
            <a:alphaModFix/>
          </a:blip>
          <a:srcRect/>
          <a:stretch>
            <a:fillRect/>
          </a:stretch>
        </p:blipFill>
        <p:spPr>
          <a:xfrm>
            <a:off x="11278" y="0"/>
            <a:ext cx="12180722" cy="6858000"/>
          </a:xfrm>
          <a:prstGeom prst="rect">
            <a:avLst/>
          </a:prstGeom>
          <a:noFill/>
          <a:ln>
            <a:noFill/>
          </a:ln>
        </p:spPr>
      </p:pic>
      <p:sp>
        <p:nvSpPr>
          <p:cNvPr id="2" name="Title 1"/>
          <p:cNvSpPr>
            <a:spLocks noGrp="1"/>
          </p:cNvSpPr>
          <p:nvPr>
            <p:ph type="ctrTitle"/>
          </p:nvPr>
        </p:nvSpPr>
        <p:spPr>
          <a:xfrm>
            <a:off x="1524000" y="1122363"/>
            <a:ext cx="9144000" cy="2387600"/>
          </a:xfrm>
        </p:spPr>
        <p:txBody>
          <a:bodyPr anchor="b">
            <a:normAutofit/>
          </a:bodyPr>
          <a:lstStyle>
            <a:lvl1pPr algn="ctr">
              <a:defRPr lang="en-US" sz="7200" b="0" i="0" u="none" strike="noStrike" cap="none" baseline="0">
                <a:solidFill>
                  <a:srgbClr val="FFC000"/>
                </a:solidFill>
                <a:latin typeface="Arial"/>
                <a:ea typeface="Arial"/>
                <a:cs typeface="Arial"/>
                <a:sym typeface="Arial"/>
              </a:defRPr>
            </a:lvl1pPr>
          </a:lstStyle>
          <a:p>
            <a:pPr marL="0" marR="0" lvl="0" indent="0" algn="ctr" rtl="0">
              <a:lnSpc>
                <a:spcPct val="100000"/>
              </a:lnSpc>
              <a:spcBef>
                <a:spcPct val="0"/>
              </a:spcBef>
              <a:spcAft>
                <a:spcPct val="0"/>
              </a:spcAft>
              <a:buSzPct val="25000"/>
              <a:buNone/>
            </a:pPr>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C38CE7-3C27-4225-9194-9B27B74ACB3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422333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8CE7-3C27-4225-9194-9B27B74ACB3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43464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8CE7-3C27-4225-9194-9B27B74ACB3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4617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86583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9" name="Group 8"/>
          <p:cNvGrpSpPr/>
          <p:nvPr/>
        </p:nvGrpSpPr>
        <p:grpSpPr>
          <a:xfrm>
            <a:off x="0" y="0"/>
            <a:ext cx="12192000" cy="6858000"/>
            <a:chOff x="403860" y="2040695"/>
            <a:chExt cx="914400" cy="1083505"/>
          </a:xfrm>
        </p:grpSpPr>
        <p:sp>
          <p:nvSpPr>
            <p:cNvPr id="6" name="Rectangle 5"/>
            <p:cNvSpPr/>
            <p:nvPr userDrawn="1"/>
          </p:nvSpPr>
          <p:spPr>
            <a:xfrm>
              <a:off x="403860" y="2110740"/>
              <a:ext cx="914400" cy="914400"/>
            </a:xfrm>
            <a:prstGeom prst="rect">
              <a:avLst/>
            </a:prstGeom>
            <a:solidFill>
              <a:srgbClr val="1D5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03860" y="2040695"/>
              <a:ext cx="914400" cy="99060"/>
            </a:xfrm>
            <a:prstGeom prst="rect">
              <a:avLst/>
            </a:prstGeom>
            <a:solidFill>
              <a:srgbClr val="F5A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03860" y="3025140"/>
              <a:ext cx="914400" cy="99060"/>
            </a:xfrm>
            <a:prstGeom prst="rect">
              <a:avLst/>
            </a:prstGeom>
            <a:solidFill>
              <a:srgbClr val="F5A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8200" y="2718550"/>
            <a:ext cx="10515600" cy="123725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17693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8CE7-3C27-4225-9194-9B27B74ACB3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141273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84656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69308"/>
            <a:ext cx="5181600" cy="476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69308"/>
            <a:ext cx="5181600" cy="476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38CE7-3C27-4225-9194-9B27B74ACB3B}"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64970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54211"/>
          </a:xfrm>
        </p:spPr>
        <p:txBody>
          <a:bodyPr/>
          <a:lstStyle/>
          <a:p>
            <a:r>
              <a:rPr lang="en-US"/>
              <a:t>Click to edit Master title style</a:t>
            </a:r>
          </a:p>
        </p:txBody>
      </p:sp>
      <p:sp>
        <p:nvSpPr>
          <p:cNvPr id="3" name="Text Placeholder 2"/>
          <p:cNvSpPr>
            <a:spLocks noGrp="1"/>
          </p:cNvSpPr>
          <p:nvPr>
            <p:ph type="body" idx="1"/>
          </p:nvPr>
        </p:nvSpPr>
        <p:spPr>
          <a:xfrm>
            <a:off x="839788" y="1526705"/>
            <a:ext cx="5157787" cy="4627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62432"/>
            <a:ext cx="5157787" cy="4207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6705"/>
            <a:ext cx="5183188" cy="4627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62432"/>
            <a:ext cx="5183188" cy="4207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C38CE7-3C27-4225-9194-9B27B74ACB3B}"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78861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71901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38CE7-3C27-4225-9194-9B27B74ACB3B}"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39541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95498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164274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1"/>
            <a:ext cx="12194328" cy="1447800"/>
            <a:chOff x="0" y="-1898"/>
            <a:chExt cx="12194328" cy="1608425"/>
          </a:xfrm>
        </p:grpSpPr>
        <p:sp>
          <p:nvSpPr>
            <p:cNvPr id="8" name="Shape 131"/>
            <p:cNvSpPr/>
            <p:nvPr userDrawn="1"/>
          </p:nvSpPr>
          <p:spPr>
            <a:xfrm>
              <a:off x="0" y="-1898"/>
              <a:ext cx="12192000" cy="1495650"/>
            </a:xfrm>
            <a:prstGeom prst="rect">
              <a:avLst/>
            </a:prstGeom>
            <a:solidFill>
              <a:srgbClr val="1D599E"/>
            </a:solidFill>
            <a:ln>
              <a:noFill/>
            </a:ln>
          </p:spPr>
          <p:txBody>
            <a:bodyPr lIns="91425" tIns="45700" rIns="91425" bIns="45700" anchor="ctr" anchorCtr="0">
              <a:noAutofit/>
            </a:bodyPr>
            <a:lstStyle/>
            <a:p>
              <a:pPr marL="0" marR="0" lvl="0" indent="0" algn="ctr" rtl="0">
                <a:spcBef>
                  <a:spcPct val="0"/>
                </a:spcBef>
                <a:buSzPct val="25000"/>
                <a:buNone/>
              </a:pPr>
              <a:r>
                <a:rPr lang="en-US" sz="1800" b="0" i="0" u="none" strike="noStrike" cap="none" baseline="0">
                  <a:solidFill>
                    <a:schemeClr val="lt1"/>
                  </a:solidFill>
                  <a:latin typeface="Calibri"/>
                  <a:ea typeface="Calibri"/>
                  <a:cs typeface="Calibri"/>
                  <a:sym typeface="Calibri"/>
                </a:rPr>
                <a:t> </a:t>
              </a:r>
            </a:p>
          </p:txBody>
        </p:sp>
        <p:sp>
          <p:nvSpPr>
            <p:cNvPr id="9" name="Shape 135"/>
            <p:cNvSpPr/>
            <p:nvPr userDrawn="1"/>
          </p:nvSpPr>
          <p:spPr>
            <a:xfrm>
              <a:off x="2328" y="1393803"/>
              <a:ext cx="12192000" cy="212724"/>
            </a:xfrm>
            <a:prstGeom prst="rect">
              <a:avLst/>
            </a:prstGeom>
            <a:solidFill>
              <a:srgbClr val="F5A10F"/>
            </a:solidFill>
            <a:ln>
              <a:noFill/>
            </a:ln>
          </p:spPr>
          <p:txBody>
            <a:bodyPr lIns="91425" tIns="45700" rIns="91425" bIns="45700" anchor="ctr" anchorCtr="0">
              <a:noAutofit/>
            </a:bodyPr>
            <a:lstStyle/>
            <a:p>
              <a:pPr marL="0" marR="0" lvl="0" indent="0" algn="ctr" rtl="0">
                <a:spcBef>
                  <a:spcPct val="0"/>
                </a:spcBef>
                <a:buNone/>
              </a:pPr>
              <a:endParaRPr sz="1800" b="0" i="0" u="none" strike="noStrike" cap="none" baseline="0">
                <a:solidFill>
                  <a:schemeClr val="lt1"/>
                </a:solidFill>
                <a:latin typeface="Calibri"/>
                <a:ea typeface="Calibri"/>
                <a:cs typeface="Calibri"/>
                <a:sym typeface="Calibri"/>
              </a:endParaRPr>
            </a:p>
          </p:txBody>
        </p:sp>
      </p:grpSp>
      <p:sp>
        <p:nvSpPr>
          <p:cNvPr id="2" name="Title Placeholder 1"/>
          <p:cNvSpPr>
            <a:spLocks noGrp="1"/>
          </p:cNvSpPr>
          <p:nvPr>
            <p:ph type="title"/>
          </p:nvPr>
        </p:nvSpPr>
        <p:spPr>
          <a:xfrm>
            <a:off x="838200" y="17120"/>
            <a:ext cx="10515600" cy="1237250"/>
          </a:xfrm>
          <a:prstGeom prst="rect">
            <a:avLst/>
          </a:prstGeom>
        </p:spPr>
        <p:txBody>
          <a:bodyPr vert="horz" lIns="91440" tIns="45720" rIns="91440" bIns="45720" rtlCol="0" anchor="ctr">
            <a:normAutofit/>
          </a:bodyPr>
          <a:lstStyle/>
          <a:p>
            <a:pPr marL="0" marR="0" lvl="0" indent="0" algn="ctr" rtl="0">
              <a:lnSpc>
                <a:spcPct val="90000"/>
              </a:lnSpc>
              <a:spcBef>
                <a:spcPct val="0"/>
              </a:spcBef>
              <a:spcAft>
                <a:spcPct val="0"/>
              </a:spcAft>
              <a:buClr>
                <a:schemeClr val="lt1"/>
              </a:buClr>
              <a:buSzPct val="25000"/>
              <a:buFont typeface="Arial"/>
              <a:buNone/>
            </a:pPr>
            <a:r>
              <a:rPr lang="en-US"/>
              <a:t>Click to edit Master title style</a:t>
            </a:r>
          </a:p>
        </p:txBody>
      </p:sp>
      <p:sp>
        <p:nvSpPr>
          <p:cNvPr id="3" name="Text Placeholder 2"/>
          <p:cNvSpPr>
            <a:spLocks noGrp="1"/>
          </p:cNvSpPr>
          <p:nvPr>
            <p:ph type="body" idx="1"/>
          </p:nvPr>
        </p:nvSpPr>
        <p:spPr>
          <a:xfrm>
            <a:off x="838200" y="1535722"/>
            <a:ext cx="10515600" cy="48252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32387" y="6462482"/>
            <a:ext cx="94901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38CE7-3C27-4225-9194-9B27B74ACB3B}" type="datetimeFigureOut">
              <a:rPr lang="en-US" smtClean="0"/>
              <a:t>9/21/2016</a:t>
            </a:fld>
            <a:endParaRPr lang="en-US"/>
          </a:p>
        </p:txBody>
      </p:sp>
      <p:sp>
        <p:nvSpPr>
          <p:cNvPr id="5" name="Footer Placeholder 4"/>
          <p:cNvSpPr>
            <a:spLocks noGrp="1"/>
          </p:cNvSpPr>
          <p:nvPr>
            <p:ph type="ftr" sz="quarter" idx="3"/>
          </p:nvPr>
        </p:nvSpPr>
        <p:spPr>
          <a:xfrm>
            <a:off x="4038600" y="64624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4624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EF853-8C0C-4258-AABE-042B01E2ACC4}" type="slidenum">
              <a:rPr lang="en-US" smtClean="0"/>
              <a:t>‹#›</a:t>
            </a:fld>
            <a:endParaRPr lang="en-US"/>
          </a:p>
        </p:txBody>
      </p:sp>
      <p:pic>
        <p:nvPicPr>
          <p:cNvPr id="11" name="Shape 236"/>
          <p:cNvPicPr preferRelativeResize="0"/>
          <p:nvPr/>
        </p:nvPicPr>
        <p:blipFill>
          <a:blip r:embed="rId15">
            <a:alphaModFix/>
          </a:blip>
          <a:srcRect/>
          <a:stretch>
            <a:fillRect/>
          </a:stretch>
        </p:blipFill>
        <p:spPr>
          <a:xfrm>
            <a:off x="58253" y="6465580"/>
            <a:ext cx="2116934" cy="362027"/>
          </a:xfrm>
          <a:prstGeom prst="rect">
            <a:avLst/>
          </a:prstGeom>
          <a:noFill/>
          <a:ln>
            <a:noFill/>
          </a:ln>
        </p:spPr>
      </p:pic>
    </p:spTree>
    <p:extLst>
      <p:ext uri="{BB962C8B-B14F-4D97-AF65-F5344CB8AC3E}">
        <p14:creationId xmlns:p14="http://schemas.microsoft.com/office/powerpoint/2010/main" val="3288243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Lst>
  <p:txStyles>
    <p:titleStyle>
      <a:lvl1pPr algn="l" defTabSz="914400" rtl="0" eaLnBrk="1" latinLnBrk="0" hangingPunct="1">
        <a:lnSpc>
          <a:spcPct val="90000"/>
        </a:lnSpc>
        <a:spcBef>
          <a:spcPct val="0"/>
        </a:spcBef>
        <a:buNone/>
        <a:defRPr lang="en-US" sz="5400" b="0" i="0" u="none" strike="noStrike" kern="1200" cap="none" baseline="0">
          <a:solidFill>
            <a:schemeClr val="lt1"/>
          </a:solidFill>
          <a:latin typeface="Arial"/>
          <a:ea typeface="+mj-ea"/>
          <a:cs typeface="Arial"/>
          <a:sym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American Literary Movements Timeline</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rcRect/>
          <a:stretch>
            <a:fillRect/>
          </a:stretch>
        </p:blipFill>
        <p:spPr>
          <a:xfrm>
            <a:off x="6096000" y="5679235"/>
            <a:ext cx="5861934" cy="1002476"/>
          </a:xfrm>
          <a:prstGeom prst="rect">
            <a:avLst/>
          </a:prstGeom>
          <a:effectLst>
            <a:glow>
              <a:schemeClr val="tx1">
                <a:alpha val="20000"/>
              </a:schemeClr>
            </a:glow>
            <a:outerShdw blurRad="381000" dist="266700" dir="5400000" algn="ctr" rotWithShape="0">
              <a:schemeClr val="bg1">
                <a:alpha val="55000"/>
              </a:schemeClr>
            </a:outerShdw>
          </a:effectLst>
        </p:spPr>
      </p:pic>
    </p:spTree>
    <p:extLst>
      <p:ext uri="{BB962C8B-B14F-4D97-AF65-F5344CB8AC3E}">
        <p14:creationId xmlns:p14="http://schemas.microsoft.com/office/powerpoint/2010/main" val="191753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Contemporary/Postmodernism</a:t>
            </a:r>
          </a:p>
          <a:p>
            <a:r>
              <a:t>(1950-Present)</a:t>
            </a:r>
          </a:p>
        </p:txBody>
      </p:sp>
      <p:sp>
        <p:nvSpPr>
          <p:cNvPr id="3" name="Content Placeholder 2"/>
          <p:cNvSpPr>
            <a:spLocks noGrp="1"/>
          </p:cNvSpPr>
          <p:nvPr>
            <p:ph idx="1"/>
          </p:nvPr>
        </p:nvSpPr>
        <p:spPr>
          <a:xfrm>
            <a:off x="6400800" y="1535722"/>
            <a:ext cx="5486400" cy="4825245"/>
          </a:xfrm>
        </p:spPr>
        <p:txBody>
          <a:bodyPr/>
          <a:lstStyle/>
          <a:p>
            <a:r>
              <a:t>Literature in this period was influenced by studies of media, language, and information technology. It is marked by the fact that nothing is truly "unique" and the conception that our culture endlessly duplicates itself. New literary forms and techniques focused on intense dialog, a blend of fiction and​ nonfiction, and the overall appearance of the work.</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Native American (Before 1600)</a:t>
            </a:r>
          </a:p>
        </p:txBody>
      </p:sp>
      <p:sp>
        <p:nvSpPr>
          <p:cNvPr id="3" name="Content Placeholder 2"/>
          <p:cNvSpPr>
            <a:spLocks noGrp="1"/>
          </p:cNvSpPr>
          <p:nvPr>
            <p:ph idx="1"/>
          </p:nvPr>
        </p:nvSpPr>
        <p:spPr>
          <a:xfrm>
            <a:off x="6400800" y="1535722"/>
            <a:ext cx="5486400" cy="4825245"/>
          </a:xfrm>
        </p:spPr>
        <p:txBody>
          <a:bodyPr/>
          <a:lstStyle/>
          <a:p>
            <a:r>
              <a:t>Characterized by oral traditions, epic poems, creation myths, songs, and poetry. Native American literature has been around long before the settlers arrived. Recently​, authors like Sherman Alexie have revived stories of American Indians​ with his stories, which give insight into life on the reservation.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Puritanism or Colonial (1620-1750)</a:t>
            </a:r>
          </a:p>
        </p:txBody>
      </p:sp>
      <p:sp>
        <p:nvSpPr>
          <p:cNvPr id="3" name="Content Placeholder 2"/>
          <p:cNvSpPr>
            <a:spLocks noGrp="1"/>
          </p:cNvSpPr>
          <p:nvPr>
            <p:ph idx="1"/>
          </p:nvPr>
        </p:nvSpPr>
        <p:spPr>
          <a:xfrm>
            <a:off x="6400800" y="1535722"/>
            <a:ext cx="5486400" cy="4825245"/>
          </a:xfrm>
        </p:spPr>
        <p:txBody>
          <a:bodyPr/>
          <a:lstStyle/>
          <a:p>
            <a:r>
              <a:t>Characterized by their desire to 'purify' the Church of England with the simple worship of God, Puritans left England to colonize the new world. As settlers, they recorded their experiences through diaries and historical accounts.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Revolutionary, Age of Reason, Enlightenment (1750-1800)</a:t>
            </a:r>
          </a:p>
        </p:txBody>
      </p:sp>
      <p:sp>
        <p:nvSpPr>
          <p:cNvPr id="3" name="Content Placeholder 2"/>
          <p:cNvSpPr>
            <a:spLocks noGrp="1"/>
          </p:cNvSpPr>
          <p:nvPr>
            <p:ph idx="1"/>
          </p:nvPr>
        </p:nvSpPr>
        <p:spPr>
          <a:xfrm>
            <a:off x="6400800" y="1535722"/>
            <a:ext cx="5486400" cy="4825245"/>
          </a:xfrm>
        </p:spPr>
        <p:txBody>
          <a:bodyPr/>
          <a:lstStyle/>
          <a:p>
            <a:r>
              <a:t>Characterized by human desire to understand the world around them through reason rather than faith. This era was mostly composed of philosophers and scientists whose writing sparked an enlightenment in thought.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Romanticism, American Gothic (1800-1865)</a:t>
            </a:r>
          </a:p>
        </p:txBody>
      </p:sp>
      <p:sp>
        <p:nvSpPr>
          <p:cNvPr id="3" name="Content Placeholder 2"/>
          <p:cNvSpPr>
            <a:spLocks noGrp="1"/>
          </p:cNvSpPr>
          <p:nvPr>
            <p:ph idx="1"/>
          </p:nvPr>
        </p:nvSpPr>
        <p:spPr>
          <a:xfrm>
            <a:off x="6400800" y="1535722"/>
            <a:ext cx="5486400" cy="4825245"/>
          </a:xfrm>
        </p:spPr>
        <p:txBody>
          <a:bodyPr/>
          <a:lstStyle/>
          <a:p>
            <a:r>
              <a:t>This era valued feeling, intuition, and idealism. It placed faith in inner experience and imagination​. Individual freedom and the worth of the individual was paramount, and poetry was seen as the highest expression of the mind. Dark Romantics or American Gothic writers used dark supernatural themes and settings.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Transcendentalism (1840-1860)</a:t>
            </a:r>
          </a:p>
        </p:txBody>
      </p:sp>
      <p:sp>
        <p:nvSpPr>
          <p:cNvPr id="3" name="Content Placeholder 2"/>
          <p:cNvSpPr>
            <a:spLocks noGrp="1"/>
          </p:cNvSpPr>
          <p:nvPr>
            <p:ph idx="1"/>
          </p:nvPr>
        </p:nvSpPr>
        <p:spPr>
          <a:xfrm>
            <a:off x="6400800" y="1535722"/>
            <a:ext cx="5486400" cy="4825245"/>
          </a:xfrm>
        </p:spPr>
        <p:txBody>
          <a:bodyPr/>
          <a:lstStyle/>
          <a:p>
            <a:r>
              <a:t>Transcendentalists advocated self-reliance and individualism over authority and conformity to tradition, believing institutions and organizations were responsible for corrupting the inherent goodness of people. ​​In their writing, transcendentalists commonly reflected on nature, a unified “divine spirit”, common to all people, and community.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0"/>
            <a:ext cx="11728174" cy="1237250"/>
          </a:xfrm>
        </p:spPr>
        <p:txBody>
          <a:bodyPr>
            <a:normAutofit fontScale="90000"/>
          </a:bodyPr>
          <a:lstStyle/>
          <a:p>
            <a:r>
              <a:rPr dirty="0"/>
              <a:t>Realism, Naturalism &amp; Regionalism (1865-1914, 1930, 1895)</a:t>
            </a:r>
          </a:p>
        </p:txBody>
      </p:sp>
      <p:sp>
        <p:nvSpPr>
          <p:cNvPr id="3" name="Content Placeholder 2"/>
          <p:cNvSpPr>
            <a:spLocks noGrp="1"/>
          </p:cNvSpPr>
          <p:nvPr>
            <p:ph idx="1"/>
          </p:nvPr>
        </p:nvSpPr>
        <p:spPr>
          <a:xfrm>
            <a:off x="6400800" y="1535722"/>
            <a:ext cx="5486400" cy="4825245"/>
          </a:xfrm>
        </p:spPr>
        <p:txBody>
          <a:bodyPr/>
          <a:lstStyle/>
          <a:p>
            <a:r>
              <a:t>This movement was marked by feelings of disillusionment. Familiar subjects included ghettos of rapidly growing cities, the industrial revolution, and corrupt politicians. Authors focused on painting a realistic setting of everyday life and ordinary people, including local color, while also seeking to explain human behavior. ​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2544416"/>
            <a:ext cx="4896678" cy="3819807"/>
          </a:xfrm>
          <a:prstGeom prst="rect">
            <a:avLst/>
          </a:prstGeom>
          <a:ln>
            <a:solidFill>
              <a:srgbClr val="FFFFFF"/>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Modernism (1914-1945)</a:t>
            </a:r>
          </a:p>
        </p:txBody>
      </p:sp>
      <p:sp>
        <p:nvSpPr>
          <p:cNvPr id="3" name="Content Placeholder 2"/>
          <p:cNvSpPr>
            <a:spLocks noGrp="1"/>
          </p:cNvSpPr>
          <p:nvPr>
            <p:ph idx="1"/>
          </p:nvPr>
        </p:nvSpPr>
        <p:spPr>
          <a:xfrm>
            <a:off x="6400800" y="1535722"/>
            <a:ext cx="5486400" cy="4825245"/>
          </a:xfrm>
        </p:spPr>
        <p:txBody>
          <a:bodyPr/>
          <a:lstStyle/>
          <a:p>
            <a:r>
              <a:t>Beginning as an extension of realism, this era broke with literary and poetic traditions. Authors were bold and experimental in style; an example being “stream of consciousness”. Modernist literature can seem bleak, but is characterized by the optimistic belief that people can change the world around them.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Lost Generation, Jazz Age, Roaring 20’s &amp; The Harlem Renaissance (1917-1937)</a:t>
            </a:r>
          </a:p>
          <a:p>
            <a:endParaRPr/>
          </a:p>
        </p:txBody>
      </p:sp>
      <p:sp>
        <p:nvSpPr>
          <p:cNvPr id="3" name="Content Placeholder 2"/>
          <p:cNvSpPr>
            <a:spLocks noGrp="1"/>
          </p:cNvSpPr>
          <p:nvPr>
            <p:ph idx="1"/>
          </p:nvPr>
        </p:nvSpPr>
        <p:spPr>
          <a:xfrm>
            <a:off x="6400800" y="1535722"/>
            <a:ext cx="5486400" cy="4825245"/>
          </a:xfrm>
        </p:spPr>
        <p:txBody>
          <a:bodyPr/>
          <a:lstStyle/>
          <a:p>
            <a:r>
              <a:t>African American culture in Harlem, New York was flourishing. Much of the style derived from poetry rhythms based on spirituals, and jazz lyrics on the blues, and the use of slang in everyday diction. These influences intersected with prohibition, reactions to WWI, and the sultry nightlife of the big city to produce an energetic progressive culture.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3.12.17"/>
  <p:tag name="AS_TITLE" val="Spire.Presentation for .NET "/>
  <p:tag name="AS_VERSION" val="2.1.0.0"/>
</p:tagLst>
</file>

<file path=ppt/theme/theme1.xml><?xml version="1.0" encoding="utf-8"?>
<a:theme xmlns:a="http://schemas.openxmlformats.org/drawingml/2006/main" name="SBT-Powerpoin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SBT-Powerpoint-Template</Template>
  <TotalTime>77</TotalTime>
  <Words>545</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SBT-Powerpoint-Template</vt:lpstr>
      <vt:lpstr>American Literary Movements Timeline</vt:lpstr>
      <vt:lpstr>Native American (Before 1600)</vt:lpstr>
      <vt:lpstr>Puritanism or Colonial (1620-1750)</vt:lpstr>
      <vt:lpstr>Revolutionary, Age of Reason, Enlightenment (1750-1800)</vt:lpstr>
      <vt:lpstr>Romanticism, American Gothic (1800-1865)</vt:lpstr>
      <vt:lpstr>Transcendentalism (1840-1860)</vt:lpstr>
      <vt:lpstr>Realism, Naturalism &amp; Regionalism (1865-1914, 1930, 1895)</vt:lpstr>
      <vt:lpstr>Modernism (1914-1945)</vt:lpstr>
      <vt:lpstr>Lost Generation, Jazz Age, Roaring 20’s &amp; The Harlem Renaissance (1917-1937) </vt:lpstr>
      <vt:lpstr>Contemporary/Postmodernism (1950-Present)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Ayer</dc:creator>
  <cp:lastModifiedBy>Soss, Rachael</cp:lastModifiedBy>
  <cp:revision>5</cp:revision>
  <dcterms:created xsi:type="dcterms:W3CDTF">2015-03-05T15:09:26Z</dcterms:created>
  <dcterms:modified xsi:type="dcterms:W3CDTF">2016-09-21T12:41:09Z</dcterms:modified>
</cp:coreProperties>
</file>