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3" r:id="rId7"/>
    <p:sldId id="262" r:id="rId8"/>
    <p:sldId id="260"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4" autoAdjust="0"/>
    <p:restoredTop sz="94660"/>
  </p:normalViewPr>
  <p:slideViewPr>
    <p:cSldViewPr snapToGrid="0">
      <p:cViewPr varScale="1">
        <p:scale>
          <a:sx n="72" d="100"/>
          <a:sy n="72" d="100"/>
        </p:scale>
        <p:origin x="66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9/14/2016</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9/14/2016</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6424" y="194316"/>
            <a:ext cx="8791575" cy="1143165"/>
          </a:xfrm>
        </p:spPr>
        <p:txBody>
          <a:bodyPr/>
          <a:lstStyle/>
          <a:p>
            <a:r>
              <a:rPr lang="en-US" dirty="0">
                <a:highlight>
                  <a:srgbClr val="800080"/>
                </a:highlight>
              </a:rPr>
              <a:t>Answering the LEQ</a:t>
            </a:r>
          </a:p>
        </p:txBody>
      </p:sp>
      <p:sp>
        <p:nvSpPr>
          <p:cNvPr id="3" name="Subtitle 2"/>
          <p:cNvSpPr>
            <a:spLocks noGrp="1"/>
          </p:cNvSpPr>
          <p:nvPr>
            <p:ph type="subTitle" idx="1"/>
          </p:nvPr>
        </p:nvSpPr>
        <p:spPr>
          <a:xfrm>
            <a:off x="1876424" y="1828799"/>
            <a:ext cx="9737821" cy="4831307"/>
          </a:xfrm>
        </p:spPr>
        <p:txBody>
          <a:bodyPr>
            <a:normAutofit/>
          </a:bodyPr>
          <a:lstStyle/>
          <a:p>
            <a:r>
              <a:rPr lang="en-US" sz="3400" dirty="0">
                <a:solidFill>
                  <a:schemeClr val="tx1"/>
                </a:solidFill>
                <a:latin typeface="Times New Roman" panose="02020603050405020304" pitchFamily="18" charset="0"/>
                <a:cs typeface="Times New Roman" panose="02020603050405020304" pitchFamily="18" charset="0"/>
              </a:rPr>
              <a:t>Using Evidence from your reading of, “Why Don’t We Complain” by William f. Buckley (p.76-82)</a:t>
            </a:r>
          </a:p>
          <a:p>
            <a:endParaRPr lang="en-US" sz="2200" dirty="0">
              <a:solidFill>
                <a:schemeClr val="tx1"/>
              </a:solidFill>
              <a:latin typeface="Times New Roman" panose="02020603050405020304" pitchFamily="18" charset="0"/>
              <a:cs typeface="Times New Roman" panose="02020603050405020304" pitchFamily="18" charset="0"/>
            </a:endParaRPr>
          </a:p>
          <a:p>
            <a:r>
              <a:rPr lang="en-US" sz="3400" dirty="0">
                <a:solidFill>
                  <a:schemeClr val="tx1"/>
                </a:solidFill>
                <a:latin typeface="Times New Roman" panose="02020603050405020304" pitchFamily="18" charset="0"/>
                <a:cs typeface="Times New Roman" panose="02020603050405020304" pitchFamily="18" charset="0"/>
              </a:rPr>
              <a:t>LEQ: How can situations presented in literature warrant a mixed reaction from the Audience?</a:t>
            </a:r>
          </a:p>
          <a:p>
            <a:endParaRPr lang="en-US"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5129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1959" y="136478"/>
            <a:ext cx="9642286" cy="1719618"/>
          </a:xfrm>
        </p:spPr>
        <p:txBody>
          <a:bodyPr>
            <a:normAutofit/>
          </a:bodyPr>
          <a:lstStyle/>
          <a:p>
            <a:pPr algn="ctr"/>
            <a:r>
              <a:rPr lang="en-US" dirty="0"/>
              <a:t>Share out – Quote Analysis Purpose Statement</a:t>
            </a:r>
            <a:endParaRPr lang="en-US" dirty="0">
              <a:highlight>
                <a:srgbClr val="00FFFF"/>
              </a:highlight>
            </a:endParaRPr>
          </a:p>
        </p:txBody>
      </p:sp>
      <p:sp>
        <p:nvSpPr>
          <p:cNvPr id="3" name="Subtitle 2"/>
          <p:cNvSpPr>
            <a:spLocks noGrp="1"/>
          </p:cNvSpPr>
          <p:nvPr>
            <p:ph type="subTitle" idx="1"/>
          </p:nvPr>
        </p:nvSpPr>
        <p:spPr>
          <a:xfrm>
            <a:off x="1876424" y="1856096"/>
            <a:ext cx="9737821" cy="4749421"/>
          </a:xfrm>
        </p:spPr>
        <p:txBody>
          <a:bodyPr>
            <a:normAutofit/>
          </a:bodyPr>
          <a:lstStyle/>
          <a:p>
            <a:r>
              <a:rPr lang="en-US" sz="3400" b="1" dirty="0">
                <a:solidFill>
                  <a:schemeClr val="tx1"/>
                </a:solidFill>
                <a:highlight>
                  <a:srgbClr val="800080"/>
                </a:highlight>
                <a:latin typeface="Times New Roman" panose="02020603050405020304" pitchFamily="18" charset="0"/>
                <a:cs typeface="Times New Roman" panose="02020603050405020304" pitchFamily="18" charset="0"/>
              </a:rPr>
              <a:t>“When our voices are finally mute, when we have finally suppressed the natural instinct to complain, whether the vexation Is trivial or grave, we shall have become automatons, incapable of feeling” (Buckley 81).</a:t>
            </a:r>
          </a:p>
        </p:txBody>
      </p:sp>
    </p:spTree>
    <p:extLst>
      <p:ext uri="{BB962C8B-B14F-4D97-AF65-F5344CB8AC3E}">
        <p14:creationId xmlns:p14="http://schemas.microsoft.com/office/powerpoint/2010/main" val="45429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1959" y="354842"/>
            <a:ext cx="9642286" cy="1501254"/>
          </a:xfrm>
        </p:spPr>
        <p:txBody>
          <a:bodyPr>
            <a:normAutofit/>
          </a:bodyPr>
          <a:lstStyle/>
          <a:p>
            <a:pPr algn="ctr"/>
            <a:r>
              <a:rPr lang="en-US" dirty="0">
                <a:highlight>
                  <a:srgbClr val="800080"/>
                </a:highlight>
              </a:rPr>
              <a:t>Purpose Statement for </a:t>
            </a:r>
            <a:br>
              <a:rPr lang="en-US" dirty="0">
                <a:highlight>
                  <a:srgbClr val="800080"/>
                </a:highlight>
              </a:rPr>
            </a:br>
            <a:r>
              <a:rPr lang="en-US" dirty="0">
                <a:highlight>
                  <a:srgbClr val="800080"/>
                </a:highlight>
              </a:rPr>
              <a:t>Quote Analysis</a:t>
            </a:r>
          </a:p>
        </p:txBody>
      </p:sp>
      <p:sp>
        <p:nvSpPr>
          <p:cNvPr id="3" name="Subtitle 2"/>
          <p:cNvSpPr>
            <a:spLocks noGrp="1"/>
          </p:cNvSpPr>
          <p:nvPr>
            <p:ph type="subTitle" idx="1"/>
          </p:nvPr>
        </p:nvSpPr>
        <p:spPr>
          <a:xfrm>
            <a:off x="1324948" y="1856096"/>
            <a:ext cx="10289298" cy="4749421"/>
          </a:xfrm>
        </p:spPr>
        <p:txBody>
          <a:bodyPr>
            <a:normAutofit lnSpcReduction="10000"/>
          </a:bodyPr>
          <a:lstStyle/>
          <a:p>
            <a:r>
              <a:rPr lang="en-US" sz="3400" dirty="0">
                <a:solidFill>
                  <a:schemeClr val="tx1"/>
                </a:solidFill>
                <a:latin typeface="Times New Roman" panose="02020603050405020304" pitchFamily="18" charset="0"/>
                <a:cs typeface="Times New Roman" panose="02020603050405020304" pitchFamily="18" charset="0"/>
              </a:rPr>
              <a:t>5 points:</a:t>
            </a:r>
          </a:p>
          <a:p>
            <a:pPr marL="514350" indent="-514350">
              <a:buFont typeface="+mj-lt"/>
              <a:buAutoNum type="arabicPeriod"/>
            </a:pPr>
            <a:r>
              <a:rPr lang="en-US" sz="3400" dirty="0">
                <a:solidFill>
                  <a:schemeClr val="tx1"/>
                </a:solidFill>
                <a:latin typeface="Times New Roman" panose="02020603050405020304" pitchFamily="18" charset="0"/>
                <a:cs typeface="Times New Roman" panose="02020603050405020304" pitchFamily="18" charset="0"/>
              </a:rPr>
              <a:t>Author &amp; Summary of quotation,</a:t>
            </a:r>
          </a:p>
          <a:p>
            <a:pPr marL="514350" indent="-514350">
              <a:buFont typeface="+mj-lt"/>
              <a:buAutoNum type="arabicPeriod"/>
            </a:pPr>
            <a:r>
              <a:rPr lang="en-US" sz="3400" dirty="0">
                <a:solidFill>
                  <a:schemeClr val="tx1"/>
                </a:solidFill>
                <a:latin typeface="Times New Roman" panose="02020603050405020304" pitchFamily="18" charset="0"/>
                <a:cs typeface="Times New Roman" panose="02020603050405020304" pitchFamily="18" charset="0"/>
              </a:rPr>
              <a:t>Subject &amp; Verb</a:t>
            </a:r>
          </a:p>
          <a:p>
            <a:pPr marL="514350" indent="-514350">
              <a:buFont typeface="+mj-lt"/>
              <a:buAutoNum type="arabicPeriod"/>
            </a:pPr>
            <a:r>
              <a:rPr lang="en-US" sz="3400" dirty="0">
                <a:solidFill>
                  <a:schemeClr val="tx1"/>
                </a:solidFill>
                <a:latin typeface="Times New Roman" panose="02020603050405020304" pitchFamily="18" charset="0"/>
                <a:cs typeface="Times New Roman" panose="02020603050405020304" pitchFamily="18" charset="0"/>
              </a:rPr>
              <a:t>Author’s Claim</a:t>
            </a:r>
          </a:p>
          <a:p>
            <a:pPr marL="514350" indent="-514350">
              <a:buFont typeface="+mj-lt"/>
              <a:buAutoNum type="arabicPeriod"/>
            </a:pPr>
            <a:r>
              <a:rPr lang="en-US" sz="3400" dirty="0">
                <a:solidFill>
                  <a:schemeClr val="tx1"/>
                </a:solidFill>
                <a:latin typeface="Times New Roman" panose="02020603050405020304" pitchFamily="18" charset="0"/>
                <a:cs typeface="Times New Roman" panose="02020603050405020304" pitchFamily="18" charset="0"/>
              </a:rPr>
              <a:t>Add a twist or shift</a:t>
            </a:r>
          </a:p>
          <a:p>
            <a:pPr marL="514350" indent="-514350">
              <a:buFont typeface="+mj-lt"/>
              <a:buAutoNum type="arabicPeriod"/>
            </a:pPr>
            <a:r>
              <a:rPr lang="en-US" sz="3400" dirty="0">
                <a:solidFill>
                  <a:schemeClr val="tx1"/>
                </a:solidFill>
                <a:latin typeface="Times New Roman" panose="02020603050405020304" pitchFamily="18" charset="0"/>
                <a:cs typeface="Times New Roman" panose="02020603050405020304" pitchFamily="18" charset="0"/>
              </a:rPr>
              <a:t>Universal idea</a:t>
            </a:r>
          </a:p>
          <a:p>
            <a:r>
              <a:rPr lang="en-US" sz="1500" dirty="0">
                <a:solidFill>
                  <a:schemeClr val="tx1"/>
                </a:solidFill>
                <a:latin typeface="Times New Roman" panose="02020603050405020304" pitchFamily="18" charset="0"/>
                <a:cs typeface="Times New Roman" panose="02020603050405020304" pitchFamily="18" charset="0"/>
              </a:rPr>
              <a:t>https://prezi.com/hzeeeh13-60f/7-point-thesis-statement-ap-eng-lang/</a:t>
            </a:r>
          </a:p>
        </p:txBody>
      </p:sp>
    </p:spTree>
    <p:extLst>
      <p:ext uri="{BB962C8B-B14F-4D97-AF65-F5344CB8AC3E}">
        <p14:creationId xmlns:p14="http://schemas.microsoft.com/office/powerpoint/2010/main" val="2352120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1959" y="354842"/>
            <a:ext cx="9642286" cy="1501254"/>
          </a:xfrm>
        </p:spPr>
        <p:txBody>
          <a:bodyPr>
            <a:normAutofit/>
          </a:bodyPr>
          <a:lstStyle/>
          <a:p>
            <a:pPr algn="ctr"/>
            <a:r>
              <a:rPr lang="en-US" dirty="0">
                <a:highlight>
                  <a:srgbClr val="800080"/>
                </a:highlight>
              </a:rPr>
              <a:t>Purpose Statement for </a:t>
            </a:r>
            <a:br>
              <a:rPr lang="en-US" dirty="0">
                <a:highlight>
                  <a:srgbClr val="800080"/>
                </a:highlight>
              </a:rPr>
            </a:br>
            <a:r>
              <a:rPr lang="en-US" dirty="0">
                <a:highlight>
                  <a:srgbClr val="800080"/>
                </a:highlight>
              </a:rPr>
              <a:t>Quote Analysis</a:t>
            </a:r>
          </a:p>
        </p:txBody>
      </p:sp>
      <p:sp>
        <p:nvSpPr>
          <p:cNvPr id="3" name="Subtitle 2"/>
          <p:cNvSpPr>
            <a:spLocks noGrp="1"/>
          </p:cNvSpPr>
          <p:nvPr>
            <p:ph type="subTitle" idx="1"/>
          </p:nvPr>
        </p:nvSpPr>
        <p:spPr>
          <a:xfrm>
            <a:off x="1324948" y="1856096"/>
            <a:ext cx="10289298" cy="4749421"/>
          </a:xfrm>
        </p:spPr>
        <p:txBody>
          <a:bodyPr>
            <a:normAutofit fontScale="92500"/>
          </a:bodyPr>
          <a:lstStyle/>
          <a:p>
            <a:r>
              <a:rPr lang="en-US" sz="3400" b="1" dirty="0">
                <a:solidFill>
                  <a:schemeClr val="tx1"/>
                </a:solidFill>
                <a:latin typeface="Times New Roman" panose="02020603050405020304" pitchFamily="18" charset="0"/>
                <a:cs typeface="Times New Roman" panose="02020603050405020304" pitchFamily="18" charset="0"/>
              </a:rPr>
              <a:t>5 points: </a:t>
            </a:r>
            <a:r>
              <a:rPr lang="en-US" sz="3400" b="1" dirty="0">
                <a:solidFill>
                  <a:schemeClr val="tx1"/>
                </a:solidFill>
                <a:highlight>
                  <a:srgbClr val="FFFF00"/>
                </a:highlight>
                <a:latin typeface="Times New Roman" panose="02020603050405020304" pitchFamily="18" charset="0"/>
                <a:cs typeface="Times New Roman" panose="02020603050405020304" pitchFamily="18" charset="0"/>
              </a:rPr>
              <a:t>1,</a:t>
            </a:r>
            <a:r>
              <a:rPr lang="en-US" sz="3400" b="1" dirty="0">
                <a:solidFill>
                  <a:schemeClr val="tx1"/>
                </a:solidFill>
                <a:latin typeface="Times New Roman" panose="02020603050405020304" pitchFamily="18" charset="0"/>
                <a:cs typeface="Times New Roman" panose="02020603050405020304" pitchFamily="18" charset="0"/>
              </a:rPr>
              <a:t> </a:t>
            </a:r>
            <a:r>
              <a:rPr lang="en-US" sz="3400" b="1" dirty="0">
                <a:solidFill>
                  <a:schemeClr val="tx1"/>
                </a:solidFill>
                <a:highlight>
                  <a:srgbClr val="00FF00"/>
                </a:highlight>
                <a:latin typeface="Times New Roman" panose="02020603050405020304" pitchFamily="18" charset="0"/>
                <a:cs typeface="Times New Roman" panose="02020603050405020304" pitchFamily="18" charset="0"/>
              </a:rPr>
              <a:t>2, </a:t>
            </a:r>
            <a:r>
              <a:rPr lang="en-US" sz="3400" b="1" dirty="0">
                <a:solidFill>
                  <a:schemeClr val="tx1"/>
                </a:solidFill>
                <a:highlight>
                  <a:srgbClr val="FF0000"/>
                </a:highlight>
                <a:latin typeface="Times New Roman" panose="02020603050405020304" pitchFamily="18" charset="0"/>
                <a:cs typeface="Times New Roman" panose="02020603050405020304" pitchFamily="18" charset="0"/>
              </a:rPr>
              <a:t>3, </a:t>
            </a:r>
            <a:r>
              <a:rPr lang="en-US" sz="3400" b="1" dirty="0">
                <a:solidFill>
                  <a:schemeClr val="tx1"/>
                </a:solidFill>
                <a:highlight>
                  <a:srgbClr val="FF00FF"/>
                </a:highlight>
                <a:latin typeface="Times New Roman" panose="02020603050405020304" pitchFamily="18" charset="0"/>
                <a:cs typeface="Times New Roman" panose="02020603050405020304" pitchFamily="18" charset="0"/>
              </a:rPr>
              <a:t>4, </a:t>
            </a:r>
            <a:r>
              <a:rPr lang="en-US" sz="3400" b="1" dirty="0">
                <a:solidFill>
                  <a:schemeClr val="tx1"/>
                </a:solidFill>
                <a:highlight>
                  <a:srgbClr val="800080"/>
                </a:highlight>
                <a:latin typeface="Times New Roman" panose="02020603050405020304" pitchFamily="18" charset="0"/>
                <a:cs typeface="Times New Roman" panose="02020603050405020304" pitchFamily="18" charset="0"/>
              </a:rPr>
              <a:t>5</a:t>
            </a:r>
          </a:p>
          <a:p>
            <a:r>
              <a:rPr lang="en-US" sz="3400" dirty="0">
                <a:solidFill>
                  <a:schemeClr val="bg2">
                    <a:lumMod val="75000"/>
                  </a:schemeClr>
                </a:solidFill>
                <a:highlight>
                  <a:srgbClr val="FFFF00"/>
                </a:highlight>
                <a:latin typeface="Times New Roman" panose="02020603050405020304" pitchFamily="18" charset="0"/>
                <a:cs typeface="Times New Roman" panose="02020603050405020304" pitchFamily="18" charset="0"/>
              </a:rPr>
              <a:t>William F. Buckley Jr.’s quote detailing the natural instinct to complain </a:t>
            </a:r>
            <a:r>
              <a:rPr lang="en-US" sz="3400" dirty="0">
                <a:solidFill>
                  <a:schemeClr val="bg2">
                    <a:lumMod val="75000"/>
                  </a:schemeClr>
                </a:solidFill>
                <a:highlight>
                  <a:srgbClr val="00FF00"/>
                </a:highlight>
                <a:latin typeface="Times New Roman" panose="02020603050405020304" pitchFamily="18" charset="0"/>
                <a:cs typeface="Times New Roman" panose="02020603050405020304" pitchFamily="18" charset="0"/>
              </a:rPr>
              <a:t>asserts grievances </a:t>
            </a:r>
            <a:r>
              <a:rPr lang="en-US" sz="3400" dirty="0">
                <a:solidFill>
                  <a:schemeClr val="bg2">
                    <a:lumMod val="75000"/>
                  </a:schemeClr>
                </a:solidFill>
                <a:highlight>
                  <a:srgbClr val="FF0000"/>
                </a:highlight>
                <a:latin typeface="Times New Roman" panose="02020603050405020304" pitchFamily="18" charset="0"/>
                <a:cs typeface="Times New Roman" panose="02020603050405020304" pitchFamily="18" charset="0"/>
              </a:rPr>
              <a:t>are a fleeting means of expression. </a:t>
            </a:r>
            <a:r>
              <a:rPr lang="en-US" sz="3400" dirty="0">
                <a:solidFill>
                  <a:schemeClr val="bg2">
                    <a:lumMod val="75000"/>
                  </a:schemeClr>
                </a:solidFill>
                <a:highlight>
                  <a:srgbClr val="FF00FF"/>
                </a:highlight>
                <a:latin typeface="Times New Roman" panose="02020603050405020304" pitchFamily="18" charset="0"/>
                <a:cs typeface="Times New Roman" panose="02020603050405020304" pitchFamily="18" charset="0"/>
              </a:rPr>
              <a:t>Despite the inherent desire to be comfortable, </a:t>
            </a:r>
            <a:r>
              <a:rPr lang="en-US" sz="3400" dirty="0">
                <a:solidFill>
                  <a:schemeClr val="tx1">
                    <a:lumMod val="85000"/>
                  </a:schemeClr>
                </a:solidFill>
                <a:highlight>
                  <a:srgbClr val="800080"/>
                </a:highlight>
                <a:latin typeface="Times New Roman" panose="02020603050405020304" pitchFamily="18" charset="0"/>
                <a:cs typeface="Times New Roman" panose="02020603050405020304" pitchFamily="18" charset="0"/>
              </a:rPr>
              <a:t>people do not seem more apt to avoid feeling and resort to a state of apathy.</a:t>
            </a:r>
          </a:p>
        </p:txBody>
      </p:sp>
    </p:spTree>
    <p:extLst>
      <p:ext uri="{BB962C8B-B14F-4D97-AF65-F5344CB8AC3E}">
        <p14:creationId xmlns:p14="http://schemas.microsoft.com/office/powerpoint/2010/main" val="1689167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4191" y="218363"/>
            <a:ext cx="9642286" cy="1446663"/>
          </a:xfrm>
        </p:spPr>
        <p:txBody>
          <a:bodyPr>
            <a:normAutofit/>
          </a:bodyPr>
          <a:lstStyle/>
          <a:p>
            <a:pPr algn="ctr"/>
            <a:r>
              <a:rPr lang="en-US" dirty="0"/>
              <a:t>What Do I know about this LEQ?</a:t>
            </a:r>
            <a:br>
              <a:rPr lang="en-US" dirty="0"/>
            </a:br>
            <a:r>
              <a:rPr lang="en-US" b="1" dirty="0">
                <a:highlight>
                  <a:srgbClr val="00FFFF"/>
                </a:highlight>
              </a:rPr>
              <a:t>Vocabulary</a:t>
            </a:r>
            <a:endParaRPr lang="en-US" dirty="0">
              <a:highlight>
                <a:srgbClr val="00FFFF"/>
              </a:highlight>
            </a:endParaRPr>
          </a:p>
        </p:txBody>
      </p:sp>
      <p:sp>
        <p:nvSpPr>
          <p:cNvPr id="3" name="Subtitle 2"/>
          <p:cNvSpPr>
            <a:spLocks noGrp="1"/>
          </p:cNvSpPr>
          <p:nvPr>
            <p:ph type="subTitle" idx="1"/>
          </p:nvPr>
        </p:nvSpPr>
        <p:spPr>
          <a:xfrm>
            <a:off x="1876424" y="2026693"/>
            <a:ext cx="9737821" cy="4578823"/>
          </a:xfrm>
        </p:spPr>
        <p:txBody>
          <a:bodyPr>
            <a:normAutofit/>
          </a:bodyPr>
          <a:lstStyle/>
          <a:p>
            <a:r>
              <a:rPr lang="en-US" sz="3400" dirty="0">
                <a:solidFill>
                  <a:schemeClr val="tx1"/>
                </a:solidFill>
                <a:latin typeface="Times New Roman" panose="02020603050405020304" pitchFamily="18" charset="0"/>
                <a:cs typeface="Times New Roman" panose="02020603050405020304" pitchFamily="18" charset="0"/>
              </a:rPr>
              <a:t>LEQ: How can situations presented in literature warrant a mixed reaction from the Audience?</a:t>
            </a:r>
          </a:p>
          <a:p>
            <a:endParaRPr lang="en-US" sz="3400" dirty="0">
              <a:solidFill>
                <a:schemeClr val="tx1"/>
              </a:solidFill>
              <a:latin typeface="Times New Roman" panose="02020603050405020304" pitchFamily="18" charset="0"/>
              <a:cs typeface="Times New Roman" panose="02020603050405020304" pitchFamily="18" charset="0"/>
            </a:endParaRPr>
          </a:p>
          <a:p>
            <a:endParaRPr lang="en-US"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388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4191" y="218363"/>
            <a:ext cx="9642286" cy="1446663"/>
          </a:xfrm>
        </p:spPr>
        <p:txBody>
          <a:bodyPr>
            <a:normAutofit/>
          </a:bodyPr>
          <a:lstStyle/>
          <a:p>
            <a:pPr algn="ctr"/>
            <a:r>
              <a:rPr lang="en-US" dirty="0"/>
              <a:t>What Do I know about this LEQ?</a:t>
            </a:r>
            <a:br>
              <a:rPr lang="en-US" dirty="0"/>
            </a:br>
            <a:r>
              <a:rPr lang="en-US" b="1" dirty="0">
                <a:highlight>
                  <a:srgbClr val="00FFFF"/>
                </a:highlight>
              </a:rPr>
              <a:t>Techniques used in Literature</a:t>
            </a:r>
            <a:endParaRPr lang="en-US" dirty="0">
              <a:highlight>
                <a:srgbClr val="00FFFF"/>
              </a:highlight>
            </a:endParaRPr>
          </a:p>
        </p:txBody>
      </p:sp>
      <p:sp>
        <p:nvSpPr>
          <p:cNvPr id="3" name="Subtitle 2"/>
          <p:cNvSpPr>
            <a:spLocks noGrp="1"/>
          </p:cNvSpPr>
          <p:nvPr>
            <p:ph type="subTitle" idx="1"/>
          </p:nvPr>
        </p:nvSpPr>
        <p:spPr>
          <a:xfrm>
            <a:off x="1876424" y="2026693"/>
            <a:ext cx="9737821" cy="4578823"/>
          </a:xfrm>
        </p:spPr>
        <p:txBody>
          <a:bodyPr>
            <a:normAutofit/>
          </a:bodyPr>
          <a:lstStyle/>
          <a:p>
            <a:r>
              <a:rPr lang="en-US" sz="3400" dirty="0">
                <a:solidFill>
                  <a:schemeClr val="tx1"/>
                </a:solidFill>
                <a:latin typeface="Times New Roman" panose="02020603050405020304" pitchFamily="18" charset="0"/>
                <a:cs typeface="Times New Roman" panose="02020603050405020304" pitchFamily="18" charset="0"/>
              </a:rPr>
              <a:t>LEQ: How can situations presented in literature warrant a mixed reaction from the Audience?</a:t>
            </a:r>
          </a:p>
          <a:p>
            <a:endParaRPr lang="en-US" sz="3400" dirty="0">
              <a:solidFill>
                <a:schemeClr val="tx1"/>
              </a:solidFill>
              <a:latin typeface="Times New Roman" panose="02020603050405020304" pitchFamily="18" charset="0"/>
              <a:cs typeface="Times New Roman" panose="02020603050405020304" pitchFamily="18" charset="0"/>
            </a:endParaRPr>
          </a:p>
          <a:p>
            <a:endParaRPr lang="en-US"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1753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4191" y="218362"/>
            <a:ext cx="9642286" cy="2238235"/>
          </a:xfrm>
        </p:spPr>
        <p:txBody>
          <a:bodyPr>
            <a:normAutofit/>
          </a:bodyPr>
          <a:lstStyle/>
          <a:p>
            <a:pPr algn="ctr"/>
            <a:r>
              <a:rPr lang="en-US" dirty="0"/>
              <a:t>What Do I know About the text that is being used to support the LEQ?</a:t>
            </a:r>
            <a:endParaRPr lang="en-US" dirty="0">
              <a:highlight>
                <a:srgbClr val="00FFFF"/>
              </a:highlight>
            </a:endParaRPr>
          </a:p>
        </p:txBody>
      </p:sp>
      <p:sp>
        <p:nvSpPr>
          <p:cNvPr id="3" name="Subtitle 2"/>
          <p:cNvSpPr>
            <a:spLocks noGrp="1"/>
          </p:cNvSpPr>
          <p:nvPr>
            <p:ph type="subTitle" idx="1"/>
          </p:nvPr>
        </p:nvSpPr>
        <p:spPr>
          <a:xfrm>
            <a:off x="1876424" y="2524835"/>
            <a:ext cx="9737821" cy="4080681"/>
          </a:xfrm>
        </p:spPr>
        <p:txBody>
          <a:bodyPr>
            <a:normAutofit/>
          </a:bodyPr>
          <a:lstStyle/>
          <a:p>
            <a:r>
              <a:rPr lang="en-US" sz="3400" dirty="0">
                <a:solidFill>
                  <a:schemeClr val="tx1"/>
                </a:solidFill>
                <a:latin typeface="Times New Roman" panose="02020603050405020304" pitchFamily="18" charset="0"/>
                <a:cs typeface="Times New Roman" panose="02020603050405020304" pitchFamily="18" charset="0"/>
              </a:rPr>
              <a:t>“Why Don’t We Complain” by William F. Buckley</a:t>
            </a:r>
          </a:p>
          <a:p>
            <a:r>
              <a:rPr lang="en-US" sz="3400" dirty="0">
                <a:solidFill>
                  <a:schemeClr val="tx1"/>
                </a:solidFill>
                <a:latin typeface="Times New Roman" panose="02020603050405020304" pitchFamily="18" charset="0"/>
                <a:cs typeface="Times New Roman" panose="02020603050405020304" pitchFamily="18" charset="0"/>
              </a:rPr>
              <a:t>	Answer #1 on page 82</a:t>
            </a:r>
          </a:p>
          <a:p>
            <a:r>
              <a:rPr lang="en-US" sz="3400" dirty="0">
                <a:solidFill>
                  <a:schemeClr val="tx1"/>
                </a:solidFill>
                <a:latin typeface="Times New Roman" panose="02020603050405020304" pitchFamily="18" charset="0"/>
                <a:cs typeface="Times New Roman" panose="02020603050405020304" pitchFamily="18" charset="0"/>
              </a:rPr>
              <a:t>	Answer #2 on Page 82</a:t>
            </a:r>
          </a:p>
          <a:p>
            <a:endParaRPr lang="en-US" sz="3400" dirty="0">
              <a:solidFill>
                <a:schemeClr val="tx1"/>
              </a:solidFill>
              <a:latin typeface="Times New Roman" panose="02020603050405020304" pitchFamily="18" charset="0"/>
              <a:cs typeface="Times New Roman" panose="02020603050405020304" pitchFamily="18" charset="0"/>
            </a:endParaRPr>
          </a:p>
          <a:p>
            <a:endParaRPr lang="en-US"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834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4191" y="218363"/>
            <a:ext cx="9642286" cy="1446663"/>
          </a:xfrm>
        </p:spPr>
        <p:txBody>
          <a:bodyPr>
            <a:normAutofit/>
          </a:bodyPr>
          <a:lstStyle/>
          <a:p>
            <a:pPr algn="ctr"/>
            <a:r>
              <a:rPr lang="en-US" b="1" dirty="0">
                <a:highlight>
                  <a:srgbClr val="00FFFF"/>
                </a:highlight>
              </a:rPr>
              <a:t>Structure of the Response</a:t>
            </a:r>
            <a:endParaRPr lang="en-US" dirty="0">
              <a:highlight>
                <a:srgbClr val="00FFFF"/>
              </a:highlight>
            </a:endParaRPr>
          </a:p>
        </p:txBody>
      </p:sp>
      <p:sp>
        <p:nvSpPr>
          <p:cNvPr id="3" name="Subtitle 2"/>
          <p:cNvSpPr>
            <a:spLocks noGrp="1"/>
          </p:cNvSpPr>
          <p:nvPr>
            <p:ph type="subTitle" idx="1"/>
          </p:nvPr>
        </p:nvSpPr>
        <p:spPr>
          <a:xfrm>
            <a:off x="1876424" y="1937983"/>
            <a:ext cx="9737821" cy="4667534"/>
          </a:xfrm>
        </p:spPr>
        <p:txBody>
          <a:bodyPr>
            <a:normAutofit fontScale="92500" lnSpcReduction="10000"/>
          </a:bodyPr>
          <a:lstStyle/>
          <a:p>
            <a:pPr marL="514350" indent="-514350">
              <a:buFont typeface="+mj-lt"/>
              <a:buAutoNum type="arabicPeriod"/>
            </a:pPr>
            <a:r>
              <a:rPr lang="en-US" sz="3400" b="1" dirty="0">
                <a:solidFill>
                  <a:schemeClr val="tx1"/>
                </a:solidFill>
                <a:latin typeface="Times New Roman" panose="02020603050405020304" pitchFamily="18" charset="0"/>
                <a:cs typeface="Times New Roman" panose="02020603050405020304" pitchFamily="18" charset="0"/>
              </a:rPr>
              <a:t>Thesis</a:t>
            </a:r>
          </a:p>
          <a:p>
            <a:pPr marL="514350" indent="-514350">
              <a:buFont typeface="+mj-lt"/>
              <a:buAutoNum type="arabicPeriod"/>
            </a:pPr>
            <a:r>
              <a:rPr lang="en-US" sz="3400" b="1" dirty="0">
                <a:solidFill>
                  <a:schemeClr val="tx1"/>
                </a:solidFill>
                <a:latin typeface="Times New Roman" panose="02020603050405020304" pitchFamily="18" charset="0"/>
                <a:cs typeface="Times New Roman" panose="02020603050405020304" pitchFamily="18" charset="0"/>
              </a:rPr>
              <a:t>Topic Sentence</a:t>
            </a:r>
          </a:p>
          <a:p>
            <a:pPr marL="514350" indent="-514350">
              <a:buFont typeface="+mj-lt"/>
              <a:buAutoNum type="arabicPeriod"/>
            </a:pPr>
            <a:r>
              <a:rPr lang="en-US" sz="3400" b="1" dirty="0">
                <a:solidFill>
                  <a:schemeClr val="tx1"/>
                </a:solidFill>
                <a:latin typeface="Times New Roman" panose="02020603050405020304" pitchFamily="18" charset="0"/>
                <a:cs typeface="Times New Roman" panose="02020603050405020304" pitchFamily="18" charset="0"/>
              </a:rPr>
              <a:t>Introduce, example, Cite</a:t>
            </a:r>
          </a:p>
          <a:p>
            <a:pPr marL="514350" indent="-514350">
              <a:buFont typeface="+mj-lt"/>
              <a:buAutoNum type="arabicPeriod"/>
            </a:pPr>
            <a:r>
              <a:rPr lang="en-US" sz="3400" b="1" dirty="0">
                <a:solidFill>
                  <a:schemeClr val="tx1"/>
                </a:solidFill>
                <a:latin typeface="Times New Roman" panose="02020603050405020304" pitchFamily="18" charset="0"/>
                <a:cs typeface="Times New Roman" panose="02020603050405020304" pitchFamily="18" charset="0"/>
              </a:rPr>
              <a:t>Elaborate</a:t>
            </a:r>
          </a:p>
          <a:p>
            <a:pPr marL="514350" indent="-514350">
              <a:buFont typeface="+mj-lt"/>
              <a:buAutoNum type="arabicPeriod"/>
            </a:pPr>
            <a:r>
              <a:rPr lang="en-US" sz="3400" b="1" dirty="0">
                <a:solidFill>
                  <a:schemeClr val="tx1"/>
                </a:solidFill>
                <a:latin typeface="Times New Roman" panose="02020603050405020304" pitchFamily="18" charset="0"/>
                <a:cs typeface="Times New Roman" panose="02020603050405020304" pitchFamily="18" charset="0"/>
              </a:rPr>
              <a:t>Introduce, example, cite</a:t>
            </a:r>
          </a:p>
          <a:p>
            <a:pPr marL="514350" indent="-514350">
              <a:buFont typeface="+mj-lt"/>
              <a:buAutoNum type="arabicPeriod"/>
            </a:pPr>
            <a:r>
              <a:rPr lang="en-US" sz="3400" b="1" dirty="0">
                <a:solidFill>
                  <a:schemeClr val="tx1"/>
                </a:solidFill>
                <a:latin typeface="Times New Roman" panose="02020603050405020304" pitchFamily="18" charset="0"/>
                <a:cs typeface="Times New Roman" panose="02020603050405020304" pitchFamily="18" charset="0"/>
              </a:rPr>
              <a:t>Elaborate</a:t>
            </a:r>
          </a:p>
          <a:p>
            <a:pPr marL="514350" indent="-514350">
              <a:buFont typeface="+mj-lt"/>
              <a:buAutoNum type="arabicPeriod"/>
            </a:pPr>
            <a:r>
              <a:rPr lang="en-US" sz="3400" b="1" dirty="0">
                <a:solidFill>
                  <a:schemeClr val="tx1"/>
                </a:solidFill>
                <a:latin typeface="Times New Roman" panose="02020603050405020304" pitchFamily="18" charset="0"/>
                <a:cs typeface="Times New Roman" panose="02020603050405020304" pitchFamily="18" charset="0"/>
              </a:rPr>
              <a:t>Summary Sentence</a:t>
            </a:r>
          </a:p>
          <a:p>
            <a:endParaRPr lang="en-US" sz="3400" dirty="0">
              <a:solidFill>
                <a:schemeClr val="tx1"/>
              </a:solidFill>
              <a:latin typeface="Times New Roman" panose="02020603050405020304" pitchFamily="18" charset="0"/>
              <a:cs typeface="Times New Roman" panose="02020603050405020304" pitchFamily="18" charset="0"/>
            </a:endParaRPr>
          </a:p>
          <a:p>
            <a:endParaRPr lang="en-US"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2481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6424" y="194316"/>
            <a:ext cx="8791575" cy="1143165"/>
          </a:xfrm>
        </p:spPr>
        <p:txBody>
          <a:bodyPr/>
          <a:lstStyle/>
          <a:p>
            <a:r>
              <a:rPr lang="en-US" dirty="0"/>
              <a:t>Answering the LEQ</a:t>
            </a:r>
          </a:p>
        </p:txBody>
      </p:sp>
      <p:sp>
        <p:nvSpPr>
          <p:cNvPr id="3" name="Subtitle 2"/>
          <p:cNvSpPr>
            <a:spLocks noGrp="1"/>
          </p:cNvSpPr>
          <p:nvPr>
            <p:ph type="subTitle" idx="1"/>
          </p:nvPr>
        </p:nvSpPr>
        <p:spPr>
          <a:xfrm>
            <a:off x="1876424" y="1828799"/>
            <a:ext cx="9737821" cy="4831307"/>
          </a:xfrm>
        </p:spPr>
        <p:txBody>
          <a:bodyPr>
            <a:normAutofit/>
          </a:bodyPr>
          <a:lstStyle/>
          <a:p>
            <a:r>
              <a:rPr lang="en-US" sz="3400" dirty="0">
                <a:solidFill>
                  <a:schemeClr val="tx1"/>
                </a:solidFill>
                <a:latin typeface="Times New Roman" panose="02020603050405020304" pitchFamily="18" charset="0"/>
                <a:cs typeface="Times New Roman" panose="02020603050405020304" pitchFamily="18" charset="0"/>
              </a:rPr>
              <a:t>Using Evidence from your reading of, “Why Don’t We Complain” by William f. Buckley (p.76-82)</a:t>
            </a:r>
          </a:p>
          <a:p>
            <a:endParaRPr lang="en-US" sz="2200" dirty="0">
              <a:solidFill>
                <a:schemeClr val="tx1"/>
              </a:solidFill>
              <a:latin typeface="Times New Roman" panose="02020603050405020304" pitchFamily="18" charset="0"/>
              <a:cs typeface="Times New Roman" panose="02020603050405020304" pitchFamily="18" charset="0"/>
            </a:endParaRPr>
          </a:p>
          <a:p>
            <a:r>
              <a:rPr lang="en-US" sz="3400" dirty="0">
                <a:solidFill>
                  <a:schemeClr val="tx1"/>
                </a:solidFill>
                <a:latin typeface="Times New Roman" panose="02020603050405020304" pitchFamily="18" charset="0"/>
                <a:cs typeface="Times New Roman" panose="02020603050405020304" pitchFamily="18" charset="0"/>
              </a:rPr>
              <a:t>LEQ: How can situations presented in literature warrant a mixed reaction from the Audience?</a:t>
            </a:r>
          </a:p>
          <a:p>
            <a:endParaRPr lang="en-US"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079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4191" y="218363"/>
            <a:ext cx="9642286" cy="1719620"/>
          </a:xfrm>
        </p:spPr>
        <p:txBody>
          <a:bodyPr>
            <a:normAutofit fontScale="90000"/>
          </a:bodyPr>
          <a:lstStyle/>
          <a:p>
            <a:pPr algn="ctr"/>
            <a:br>
              <a:rPr lang="en-US" b="1" u="sng" dirty="0">
                <a:solidFill>
                  <a:srgbClr val="FF0000"/>
                </a:solidFill>
                <a:highlight>
                  <a:srgbClr val="00FFFF"/>
                </a:highlight>
              </a:rPr>
            </a:br>
            <a:r>
              <a:rPr lang="en-US" b="1" u="sng" dirty="0">
                <a:solidFill>
                  <a:srgbClr val="FF0000"/>
                </a:solidFill>
                <a:highlight>
                  <a:srgbClr val="00FFFF"/>
                </a:highlight>
              </a:rPr>
              <a:t>REVISE YOUR RESPONSE</a:t>
            </a:r>
            <a:br>
              <a:rPr lang="en-US" b="1" dirty="0">
                <a:highlight>
                  <a:srgbClr val="00FFFF"/>
                </a:highlight>
              </a:rPr>
            </a:br>
            <a:r>
              <a:rPr lang="en-US" b="1" dirty="0">
                <a:highlight>
                  <a:srgbClr val="00FFFF"/>
                </a:highlight>
              </a:rPr>
              <a:t>Structure of the Response using “Why Don’t We Complain”</a:t>
            </a:r>
            <a:endParaRPr lang="en-US" dirty="0">
              <a:highlight>
                <a:srgbClr val="00FFFF"/>
              </a:highlight>
            </a:endParaRPr>
          </a:p>
        </p:txBody>
      </p:sp>
      <p:sp>
        <p:nvSpPr>
          <p:cNvPr id="3" name="Subtitle 2"/>
          <p:cNvSpPr>
            <a:spLocks noGrp="1"/>
          </p:cNvSpPr>
          <p:nvPr>
            <p:ph type="subTitle" idx="1"/>
          </p:nvPr>
        </p:nvSpPr>
        <p:spPr>
          <a:xfrm>
            <a:off x="1876424" y="1937983"/>
            <a:ext cx="9737821" cy="4667534"/>
          </a:xfrm>
        </p:spPr>
        <p:txBody>
          <a:bodyPr>
            <a:normAutofit fontScale="92500" lnSpcReduction="20000"/>
          </a:bodyPr>
          <a:lstStyle/>
          <a:p>
            <a:pPr marL="514350" indent="-514350">
              <a:buFont typeface="+mj-lt"/>
              <a:buAutoNum type="arabicPeriod"/>
            </a:pPr>
            <a:r>
              <a:rPr lang="en-US" sz="3400" b="1" dirty="0">
                <a:solidFill>
                  <a:schemeClr val="tx1"/>
                </a:solidFill>
                <a:latin typeface="Times New Roman" panose="02020603050405020304" pitchFamily="18" charset="0"/>
                <a:cs typeface="Times New Roman" panose="02020603050405020304" pitchFamily="18" charset="0"/>
              </a:rPr>
              <a:t>Thesis </a:t>
            </a:r>
            <a:r>
              <a:rPr lang="en-US" sz="3400" dirty="0">
                <a:solidFill>
                  <a:schemeClr val="tx1"/>
                </a:solidFill>
                <a:latin typeface="Times New Roman" panose="02020603050405020304" pitchFamily="18" charset="0"/>
                <a:cs typeface="Times New Roman" panose="02020603050405020304" pitchFamily="18" charset="0"/>
              </a:rPr>
              <a:t>(Answering of LEQ using one broad topics)</a:t>
            </a:r>
          </a:p>
          <a:p>
            <a:pPr marL="514350" indent="-514350">
              <a:buFont typeface="+mj-lt"/>
              <a:buAutoNum type="arabicPeriod"/>
            </a:pPr>
            <a:r>
              <a:rPr lang="en-US" sz="3400" b="1" dirty="0">
                <a:solidFill>
                  <a:schemeClr val="tx1"/>
                </a:solidFill>
                <a:latin typeface="Times New Roman" panose="02020603050405020304" pitchFamily="18" charset="0"/>
                <a:cs typeface="Times New Roman" panose="02020603050405020304" pitchFamily="18" charset="0"/>
              </a:rPr>
              <a:t>Topic Sentence </a:t>
            </a:r>
            <a:r>
              <a:rPr lang="en-US" sz="3400" dirty="0">
                <a:solidFill>
                  <a:schemeClr val="tx1"/>
                </a:solidFill>
                <a:latin typeface="Times New Roman" panose="02020603050405020304" pitchFamily="18" charset="0"/>
                <a:cs typeface="Times New Roman" panose="02020603050405020304" pitchFamily="18" charset="0"/>
              </a:rPr>
              <a:t>(Topic 1 from thesis)</a:t>
            </a:r>
            <a:endParaRPr lang="en-US" sz="3400" b="1" dirty="0">
              <a:solidFill>
                <a:schemeClr val="tx1"/>
              </a:solidFill>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3400" b="1" dirty="0">
                <a:solidFill>
                  <a:schemeClr val="tx1"/>
                </a:solidFill>
                <a:latin typeface="Times New Roman" panose="02020603050405020304" pitchFamily="18" charset="0"/>
                <a:cs typeface="Times New Roman" panose="02020603050405020304" pitchFamily="18" charset="0"/>
              </a:rPr>
              <a:t>Introduce, example, Cite </a:t>
            </a:r>
            <a:r>
              <a:rPr lang="en-US" sz="3400" dirty="0">
                <a:solidFill>
                  <a:schemeClr val="tx1"/>
                </a:solidFill>
                <a:latin typeface="Times New Roman" panose="02020603050405020304" pitchFamily="18" charset="0"/>
                <a:cs typeface="Times New Roman" panose="02020603050405020304" pitchFamily="18" charset="0"/>
              </a:rPr>
              <a:t>(use Buckley)</a:t>
            </a:r>
            <a:endParaRPr lang="en-US" sz="3400" b="1" dirty="0">
              <a:solidFill>
                <a:schemeClr val="tx1"/>
              </a:solidFill>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3400" b="1" dirty="0">
                <a:solidFill>
                  <a:schemeClr val="tx1"/>
                </a:solidFill>
                <a:latin typeface="Times New Roman" panose="02020603050405020304" pitchFamily="18" charset="0"/>
                <a:cs typeface="Times New Roman" panose="02020603050405020304" pitchFamily="18" charset="0"/>
              </a:rPr>
              <a:t>Elaborate </a:t>
            </a:r>
            <a:r>
              <a:rPr lang="en-US" sz="3400" dirty="0">
                <a:solidFill>
                  <a:schemeClr val="tx1"/>
                </a:solidFill>
                <a:latin typeface="Times New Roman" panose="02020603050405020304" pitchFamily="18" charset="0"/>
                <a:cs typeface="Times New Roman" panose="02020603050405020304" pitchFamily="18" charset="0"/>
              </a:rPr>
              <a:t>(Explain connection)</a:t>
            </a:r>
            <a:endParaRPr lang="en-US" sz="3400" b="1" dirty="0">
              <a:solidFill>
                <a:schemeClr val="tx1"/>
              </a:solidFill>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3400" b="1" dirty="0">
                <a:solidFill>
                  <a:schemeClr val="tx1"/>
                </a:solidFill>
                <a:latin typeface="Times New Roman" panose="02020603050405020304" pitchFamily="18" charset="0"/>
                <a:cs typeface="Times New Roman" panose="02020603050405020304" pitchFamily="18" charset="0"/>
              </a:rPr>
              <a:t>Introduce, example, cite </a:t>
            </a:r>
            <a:r>
              <a:rPr lang="en-US" sz="3400" dirty="0">
                <a:solidFill>
                  <a:schemeClr val="tx1"/>
                </a:solidFill>
                <a:latin typeface="Times New Roman" panose="02020603050405020304" pitchFamily="18" charset="0"/>
                <a:cs typeface="Times New Roman" panose="02020603050405020304" pitchFamily="18" charset="0"/>
              </a:rPr>
              <a:t>(use Buckley)</a:t>
            </a:r>
            <a:endParaRPr lang="en-US" sz="3400" b="1" dirty="0">
              <a:solidFill>
                <a:schemeClr val="tx1"/>
              </a:solidFill>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3400" b="1" dirty="0">
                <a:solidFill>
                  <a:schemeClr val="tx1"/>
                </a:solidFill>
                <a:latin typeface="Times New Roman" panose="02020603050405020304" pitchFamily="18" charset="0"/>
                <a:cs typeface="Times New Roman" panose="02020603050405020304" pitchFamily="18" charset="0"/>
              </a:rPr>
              <a:t>Elaborate </a:t>
            </a:r>
            <a:r>
              <a:rPr lang="en-US" sz="3400" dirty="0">
                <a:solidFill>
                  <a:schemeClr val="tx1"/>
                </a:solidFill>
                <a:latin typeface="Times New Roman" panose="02020603050405020304" pitchFamily="18" charset="0"/>
                <a:cs typeface="Times New Roman" panose="02020603050405020304" pitchFamily="18" charset="0"/>
              </a:rPr>
              <a:t>(explain connection)</a:t>
            </a:r>
            <a:endParaRPr lang="en-US" sz="3400" b="1" dirty="0">
              <a:solidFill>
                <a:schemeClr val="tx1"/>
              </a:solidFill>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3400" b="1" dirty="0">
                <a:solidFill>
                  <a:schemeClr val="tx1"/>
                </a:solidFill>
                <a:latin typeface="Times New Roman" panose="02020603050405020304" pitchFamily="18" charset="0"/>
                <a:cs typeface="Times New Roman" panose="02020603050405020304" pitchFamily="18" charset="0"/>
              </a:rPr>
              <a:t>Summary Sentence </a:t>
            </a:r>
            <a:r>
              <a:rPr lang="en-US" sz="3400" dirty="0">
                <a:solidFill>
                  <a:schemeClr val="tx1"/>
                </a:solidFill>
                <a:latin typeface="Times New Roman" panose="02020603050405020304" pitchFamily="18" charset="0"/>
                <a:cs typeface="Times New Roman" panose="02020603050405020304" pitchFamily="18" charset="0"/>
              </a:rPr>
              <a:t>(wrap up response)</a:t>
            </a:r>
            <a:endParaRPr lang="en-US" sz="3400" b="1" dirty="0">
              <a:solidFill>
                <a:schemeClr val="tx1"/>
              </a:solidFill>
              <a:latin typeface="Times New Roman" panose="02020603050405020304" pitchFamily="18" charset="0"/>
              <a:cs typeface="Times New Roman" panose="02020603050405020304" pitchFamily="18" charset="0"/>
            </a:endParaRPr>
          </a:p>
          <a:p>
            <a:endParaRPr lang="en-US" sz="3400" dirty="0">
              <a:solidFill>
                <a:schemeClr val="tx1"/>
              </a:solidFill>
              <a:latin typeface="Times New Roman" panose="02020603050405020304" pitchFamily="18" charset="0"/>
              <a:cs typeface="Times New Roman" panose="02020603050405020304" pitchFamily="18" charset="0"/>
            </a:endParaRPr>
          </a:p>
          <a:p>
            <a:endParaRPr lang="en-US"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1290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1959" y="354842"/>
            <a:ext cx="9642286" cy="1501254"/>
          </a:xfrm>
        </p:spPr>
        <p:txBody>
          <a:bodyPr>
            <a:normAutofit/>
          </a:bodyPr>
          <a:lstStyle/>
          <a:p>
            <a:pPr algn="ctr"/>
            <a:r>
              <a:rPr lang="en-US" dirty="0">
                <a:highlight>
                  <a:srgbClr val="800080"/>
                </a:highlight>
              </a:rPr>
              <a:t>Purpose Statement for </a:t>
            </a:r>
            <a:br>
              <a:rPr lang="en-US" dirty="0">
                <a:highlight>
                  <a:srgbClr val="800080"/>
                </a:highlight>
              </a:rPr>
            </a:br>
            <a:r>
              <a:rPr lang="en-US" dirty="0">
                <a:highlight>
                  <a:srgbClr val="800080"/>
                </a:highlight>
              </a:rPr>
              <a:t>Quote Analysis</a:t>
            </a:r>
          </a:p>
        </p:txBody>
      </p:sp>
      <p:sp>
        <p:nvSpPr>
          <p:cNvPr id="3" name="Subtitle 2"/>
          <p:cNvSpPr>
            <a:spLocks noGrp="1"/>
          </p:cNvSpPr>
          <p:nvPr>
            <p:ph type="subTitle" idx="1"/>
          </p:nvPr>
        </p:nvSpPr>
        <p:spPr>
          <a:xfrm>
            <a:off x="1876424" y="1856096"/>
            <a:ext cx="9737821" cy="4749421"/>
          </a:xfrm>
        </p:spPr>
        <p:txBody>
          <a:bodyPr>
            <a:normAutofit lnSpcReduction="10000"/>
          </a:bodyPr>
          <a:lstStyle/>
          <a:p>
            <a:r>
              <a:rPr lang="en-US" sz="3400" dirty="0">
                <a:solidFill>
                  <a:schemeClr val="tx1"/>
                </a:solidFill>
                <a:latin typeface="Times New Roman" panose="02020603050405020304" pitchFamily="18" charset="0"/>
                <a:cs typeface="Times New Roman" panose="02020603050405020304" pitchFamily="18" charset="0"/>
              </a:rPr>
              <a:t>5 points:</a:t>
            </a:r>
          </a:p>
          <a:p>
            <a:pPr marL="514350" indent="-514350">
              <a:buFont typeface="+mj-lt"/>
              <a:buAutoNum type="arabicPeriod"/>
            </a:pPr>
            <a:r>
              <a:rPr lang="en-US" sz="3400" dirty="0">
                <a:solidFill>
                  <a:schemeClr val="tx1"/>
                </a:solidFill>
                <a:latin typeface="Times New Roman" panose="02020603050405020304" pitchFamily="18" charset="0"/>
                <a:cs typeface="Times New Roman" panose="02020603050405020304" pitchFamily="18" charset="0"/>
              </a:rPr>
              <a:t>Author &amp; Summary of quotation,</a:t>
            </a:r>
          </a:p>
          <a:p>
            <a:pPr marL="514350" indent="-514350">
              <a:buFont typeface="+mj-lt"/>
              <a:buAutoNum type="arabicPeriod"/>
            </a:pPr>
            <a:r>
              <a:rPr lang="en-US" sz="3400" dirty="0">
                <a:solidFill>
                  <a:schemeClr val="tx1"/>
                </a:solidFill>
                <a:latin typeface="Times New Roman" panose="02020603050405020304" pitchFamily="18" charset="0"/>
                <a:cs typeface="Times New Roman" panose="02020603050405020304" pitchFamily="18" charset="0"/>
              </a:rPr>
              <a:t>Subject &amp; Verb</a:t>
            </a:r>
          </a:p>
          <a:p>
            <a:pPr marL="514350" indent="-514350">
              <a:buFont typeface="+mj-lt"/>
              <a:buAutoNum type="arabicPeriod"/>
            </a:pPr>
            <a:r>
              <a:rPr lang="en-US" sz="3400" dirty="0">
                <a:solidFill>
                  <a:schemeClr val="tx1"/>
                </a:solidFill>
                <a:latin typeface="Times New Roman" panose="02020603050405020304" pitchFamily="18" charset="0"/>
                <a:cs typeface="Times New Roman" panose="02020603050405020304" pitchFamily="18" charset="0"/>
              </a:rPr>
              <a:t>Author’s Claim</a:t>
            </a:r>
          </a:p>
          <a:p>
            <a:pPr marL="514350" indent="-514350">
              <a:buFont typeface="+mj-lt"/>
              <a:buAutoNum type="arabicPeriod"/>
            </a:pPr>
            <a:r>
              <a:rPr lang="en-US" sz="3400" dirty="0">
                <a:solidFill>
                  <a:schemeClr val="tx1"/>
                </a:solidFill>
                <a:latin typeface="Times New Roman" panose="02020603050405020304" pitchFamily="18" charset="0"/>
                <a:cs typeface="Times New Roman" panose="02020603050405020304" pitchFamily="18" charset="0"/>
              </a:rPr>
              <a:t>Add a twist or shift</a:t>
            </a:r>
          </a:p>
          <a:p>
            <a:pPr marL="514350" indent="-514350">
              <a:buFont typeface="+mj-lt"/>
              <a:buAutoNum type="arabicPeriod"/>
            </a:pPr>
            <a:r>
              <a:rPr lang="en-US" sz="3400" dirty="0">
                <a:solidFill>
                  <a:schemeClr val="tx1"/>
                </a:solidFill>
                <a:latin typeface="Times New Roman" panose="02020603050405020304" pitchFamily="18" charset="0"/>
                <a:cs typeface="Times New Roman" panose="02020603050405020304" pitchFamily="18" charset="0"/>
              </a:rPr>
              <a:t>Universal idea</a:t>
            </a:r>
          </a:p>
          <a:p>
            <a:r>
              <a:rPr lang="en-US" sz="1500" dirty="0">
                <a:solidFill>
                  <a:schemeClr val="tx1"/>
                </a:solidFill>
                <a:latin typeface="Times New Roman" panose="02020603050405020304" pitchFamily="18" charset="0"/>
                <a:cs typeface="Times New Roman" panose="02020603050405020304" pitchFamily="18" charset="0"/>
              </a:rPr>
              <a:t>https://prezi.com/hzeeeh13-60f/7-point-thesis-statement-ap-eng-lang/</a:t>
            </a:r>
          </a:p>
        </p:txBody>
      </p:sp>
    </p:spTree>
    <p:extLst>
      <p:ext uri="{BB962C8B-B14F-4D97-AF65-F5344CB8AC3E}">
        <p14:creationId xmlns:p14="http://schemas.microsoft.com/office/powerpoint/2010/main" val="296787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1959" y="136478"/>
            <a:ext cx="9642286" cy="1719618"/>
          </a:xfrm>
        </p:spPr>
        <p:txBody>
          <a:bodyPr>
            <a:normAutofit fontScale="90000"/>
          </a:bodyPr>
          <a:lstStyle/>
          <a:p>
            <a:pPr algn="ctr"/>
            <a:r>
              <a:rPr lang="en-US" dirty="0"/>
              <a:t>With a partner, </a:t>
            </a:r>
            <a:br>
              <a:rPr lang="en-US" dirty="0"/>
            </a:br>
            <a:r>
              <a:rPr lang="en-US" dirty="0"/>
              <a:t>create a Purpose Statement for </a:t>
            </a:r>
            <a:br>
              <a:rPr lang="en-US" dirty="0"/>
            </a:br>
            <a:r>
              <a:rPr lang="en-US" dirty="0"/>
              <a:t>this Quote’s Analysis</a:t>
            </a:r>
            <a:endParaRPr lang="en-US" dirty="0">
              <a:highlight>
                <a:srgbClr val="00FFFF"/>
              </a:highlight>
            </a:endParaRPr>
          </a:p>
        </p:txBody>
      </p:sp>
      <p:sp>
        <p:nvSpPr>
          <p:cNvPr id="3" name="Subtitle 2"/>
          <p:cNvSpPr>
            <a:spLocks noGrp="1"/>
          </p:cNvSpPr>
          <p:nvPr>
            <p:ph type="subTitle" idx="1"/>
          </p:nvPr>
        </p:nvSpPr>
        <p:spPr>
          <a:xfrm>
            <a:off x="1876424" y="1856096"/>
            <a:ext cx="9737821" cy="4749421"/>
          </a:xfrm>
        </p:spPr>
        <p:txBody>
          <a:bodyPr>
            <a:normAutofit/>
          </a:bodyPr>
          <a:lstStyle/>
          <a:p>
            <a:r>
              <a:rPr lang="en-US" sz="3400" b="1" dirty="0">
                <a:solidFill>
                  <a:schemeClr val="tx1"/>
                </a:solidFill>
                <a:highlight>
                  <a:srgbClr val="800080"/>
                </a:highlight>
                <a:latin typeface="Times New Roman" panose="02020603050405020304" pitchFamily="18" charset="0"/>
                <a:cs typeface="Times New Roman" panose="02020603050405020304" pitchFamily="18" charset="0"/>
              </a:rPr>
              <a:t>“</a:t>
            </a:r>
            <a:r>
              <a:rPr lang="en-US" sz="3400" b="1">
                <a:solidFill>
                  <a:schemeClr val="tx1"/>
                </a:solidFill>
                <a:highlight>
                  <a:srgbClr val="800080"/>
                </a:highlight>
                <a:latin typeface="Times New Roman" panose="02020603050405020304" pitchFamily="18" charset="0"/>
                <a:cs typeface="Times New Roman" panose="02020603050405020304" pitchFamily="18" charset="0"/>
              </a:rPr>
              <a:t>When our </a:t>
            </a:r>
            <a:r>
              <a:rPr lang="en-US" sz="3400" b="1" dirty="0">
                <a:solidFill>
                  <a:schemeClr val="tx1"/>
                </a:solidFill>
                <a:highlight>
                  <a:srgbClr val="800080"/>
                </a:highlight>
                <a:latin typeface="Times New Roman" panose="02020603050405020304" pitchFamily="18" charset="0"/>
                <a:cs typeface="Times New Roman" panose="02020603050405020304" pitchFamily="18" charset="0"/>
              </a:rPr>
              <a:t>voices are finally mute, when we have finally suppressed the natural instinct to complain, whether the </a:t>
            </a:r>
            <a:r>
              <a:rPr lang="en-US" sz="3400" b="1">
                <a:solidFill>
                  <a:schemeClr val="tx1"/>
                </a:solidFill>
                <a:highlight>
                  <a:srgbClr val="800080"/>
                </a:highlight>
                <a:latin typeface="Times New Roman" panose="02020603050405020304" pitchFamily="18" charset="0"/>
                <a:cs typeface="Times New Roman" panose="02020603050405020304" pitchFamily="18" charset="0"/>
              </a:rPr>
              <a:t>vexation Is </a:t>
            </a:r>
            <a:r>
              <a:rPr lang="en-US" sz="3400" b="1" dirty="0">
                <a:solidFill>
                  <a:schemeClr val="tx1"/>
                </a:solidFill>
                <a:highlight>
                  <a:srgbClr val="800080"/>
                </a:highlight>
                <a:latin typeface="Times New Roman" panose="02020603050405020304" pitchFamily="18" charset="0"/>
                <a:cs typeface="Times New Roman" panose="02020603050405020304" pitchFamily="18" charset="0"/>
              </a:rPr>
              <a:t>trivial or grave, we shall have become automatons, incapable of feeling” (Buckley 81).</a:t>
            </a:r>
          </a:p>
        </p:txBody>
      </p:sp>
    </p:spTree>
    <p:extLst>
      <p:ext uri="{BB962C8B-B14F-4D97-AF65-F5344CB8AC3E}">
        <p14:creationId xmlns:p14="http://schemas.microsoft.com/office/powerpoint/2010/main" val="29241026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405</TotalTime>
  <Words>441</Words>
  <Application>Microsoft Office PowerPoint</Application>
  <PresentationFormat>Widescreen</PresentationFormat>
  <Paragraphs>55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Times New Roman</vt:lpstr>
      <vt:lpstr>Trebuchet MS</vt:lpstr>
      <vt:lpstr>Tw Cen MT</vt:lpstr>
      <vt:lpstr>Circuit</vt:lpstr>
      <vt:lpstr>Answering the LEQ</vt:lpstr>
      <vt:lpstr>What Do I know about this LEQ? Vocabulary</vt:lpstr>
      <vt:lpstr>What Do I know about this LEQ? Techniques used in Literature</vt:lpstr>
      <vt:lpstr>What Do I know About the text that is being used to support the LEQ?</vt:lpstr>
      <vt:lpstr>Structure of the Response</vt:lpstr>
      <vt:lpstr>Answering the LEQ</vt:lpstr>
      <vt:lpstr> REVISE YOUR RESPONSE Structure of the Response using “Why Don’t We Complain”</vt:lpstr>
      <vt:lpstr>Purpose Statement for  Quote Analysis</vt:lpstr>
      <vt:lpstr>With a partner,  create a Purpose Statement for  this Quote’s Analysis</vt:lpstr>
      <vt:lpstr>Share out – Quote Analysis Purpose Statement</vt:lpstr>
      <vt:lpstr>Purpose Statement for  Quote Analysis</vt:lpstr>
      <vt:lpstr>Purpose Statement for  Quote Analysis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Answering the LEQ</dc:title>
  <dc:creator>Soss, Rachael</dc:creator>
  <cp:lastModifiedBy>Soss, Rachael</cp:lastModifiedBy>
  <cp:revision>28</cp:revision>
  <dcterms:created xsi:type="dcterms:W3CDTF">2016-09-12T08:14:12Z</dcterms:created>
  <dcterms:modified xsi:type="dcterms:W3CDTF">2016-09-14T16:17:40Z</dcterms:modified>
</cp:coreProperties>
</file>