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F5A0442D-42BC-404F-8485-C3D83919DB23}"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5C194-B379-48B3-BB76-BDEABD28F3DA}" type="slidenum">
              <a:rPr lang="en-US" smtClean="0"/>
              <a:t>‹#›</a:t>
            </a:fld>
            <a:endParaRPr lang="en-US"/>
          </a:p>
        </p:txBody>
      </p:sp>
    </p:spTree>
    <p:extLst>
      <p:ext uri="{BB962C8B-B14F-4D97-AF65-F5344CB8AC3E}">
        <p14:creationId xmlns:p14="http://schemas.microsoft.com/office/powerpoint/2010/main" val="393125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F5A0442D-42BC-404F-8485-C3D83919DB23}"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5C194-B379-48B3-BB76-BDEABD28F3DA}" type="slidenum">
              <a:rPr lang="en-US" smtClean="0"/>
              <a:t>‹#›</a:t>
            </a:fld>
            <a:endParaRPr lang="en-US"/>
          </a:p>
        </p:txBody>
      </p:sp>
    </p:spTree>
    <p:extLst>
      <p:ext uri="{BB962C8B-B14F-4D97-AF65-F5344CB8AC3E}">
        <p14:creationId xmlns:p14="http://schemas.microsoft.com/office/powerpoint/2010/main" val="2321123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F5A0442D-42BC-404F-8485-C3D83919DB23}"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5C194-B379-48B3-BB76-BDEABD28F3DA}" type="slidenum">
              <a:rPr lang="en-US" smtClean="0"/>
              <a:t>‹#›</a:t>
            </a:fld>
            <a:endParaRPr lang="en-US"/>
          </a:p>
        </p:txBody>
      </p:sp>
    </p:spTree>
    <p:extLst>
      <p:ext uri="{BB962C8B-B14F-4D97-AF65-F5344CB8AC3E}">
        <p14:creationId xmlns:p14="http://schemas.microsoft.com/office/powerpoint/2010/main" val="1074827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F5A0442D-42BC-404F-8485-C3D83919DB23}"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5C194-B379-48B3-BB76-BDEABD28F3DA}" type="slidenum">
              <a:rPr lang="en-US" smtClean="0"/>
              <a:t>‹#›</a:t>
            </a:fld>
            <a:endParaRPr lang="en-US"/>
          </a:p>
        </p:txBody>
      </p:sp>
    </p:spTree>
    <p:extLst>
      <p:ext uri="{BB962C8B-B14F-4D97-AF65-F5344CB8AC3E}">
        <p14:creationId xmlns:p14="http://schemas.microsoft.com/office/powerpoint/2010/main" val="2373047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A0442D-42BC-404F-8485-C3D83919DB23}"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5C194-B379-48B3-BB76-BDEABD28F3DA}" type="slidenum">
              <a:rPr lang="en-US" smtClean="0"/>
              <a:t>‹#›</a:t>
            </a:fld>
            <a:endParaRPr lang="en-US"/>
          </a:p>
        </p:txBody>
      </p:sp>
    </p:spTree>
    <p:extLst>
      <p:ext uri="{BB962C8B-B14F-4D97-AF65-F5344CB8AC3E}">
        <p14:creationId xmlns:p14="http://schemas.microsoft.com/office/powerpoint/2010/main" val="156817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F5A0442D-42BC-404F-8485-C3D83919DB23}"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5C194-B379-48B3-BB76-BDEABD28F3DA}" type="slidenum">
              <a:rPr lang="en-US" smtClean="0"/>
              <a:t>‹#›</a:t>
            </a:fld>
            <a:endParaRPr lang="en-US"/>
          </a:p>
        </p:txBody>
      </p:sp>
    </p:spTree>
    <p:extLst>
      <p:ext uri="{BB962C8B-B14F-4D97-AF65-F5344CB8AC3E}">
        <p14:creationId xmlns:p14="http://schemas.microsoft.com/office/powerpoint/2010/main" val="2310511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F5A0442D-42BC-404F-8485-C3D83919DB23}" type="datetimeFigureOut">
              <a:rPr lang="en-US" smtClean="0"/>
              <a:t>11/28/2016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55C194-B379-48B3-BB76-BDEABD28F3DA}" type="slidenum">
              <a:rPr lang="en-US" smtClean="0"/>
              <a:t>‹#›</a:t>
            </a:fld>
            <a:endParaRPr lang="en-US"/>
          </a:p>
        </p:txBody>
      </p:sp>
    </p:spTree>
    <p:extLst>
      <p:ext uri="{BB962C8B-B14F-4D97-AF65-F5344CB8AC3E}">
        <p14:creationId xmlns:p14="http://schemas.microsoft.com/office/powerpoint/2010/main" val="631119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F5A0442D-42BC-404F-8485-C3D83919DB23}" type="datetimeFigureOut">
              <a:rPr lang="en-US" smtClean="0"/>
              <a:t>11/28/2016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55C194-B379-48B3-BB76-BDEABD28F3DA}" type="slidenum">
              <a:rPr lang="en-US" smtClean="0"/>
              <a:t>‹#›</a:t>
            </a:fld>
            <a:endParaRPr lang="en-US"/>
          </a:p>
        </p:txBody>
      </p:sp>
    </p:spTree>
    <p:extLst>
      <p:ext uri="{BB962C8B-B14F-4D97-AF65-F5344CB8AC3E}">
        <p14:creationId xmlns:p14="http://schemas.microsoft.com/office/powerpoint/2010/main" val="1807296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A0442D-42BC-404F-8485-C3D83919DB23}" type="datetimeFigureOut">
              <a:rPr lang="en-US" smtClean="0"/>
              <a:t>11/28/2016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55C194-B379-48B3-BB76-BDEABD28F3DA}" type="slidenum">
              <a:rPr lang="en-US" smtClean="0"/>
              <a:t>‹#›</a:t>
            </a:fld>
            <a:endParaRPr lang="en-US"/>
          </a:p>
        </p:txBody>
      </p:sp>
    </p:spTree>
    <p:extLst>
      <p:ext uri="{BB962C8B-B14F-4D97-AF65-F5344CB8AC3E}">
        <p14:creationId xmlns:p14="http://schemas.microsoft.com/office/powerpoint/2010/main" val="3960872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A0442D-42BC-404F-8485-C3D83919DB23}"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5C194-B379-48B3-BB76-BDEABD28F3DA}" type="slidenum">
              <a:rPr lang="en-US" smtClean="0"/>
              <a:t>‹#›</a:t>
            </a:fld>
            <a:endParaRPr lang="en-US"/>
          </a:p>
        </p:txBody>
      </p:sp>
    </p:spTree>
    <p:extLst>
      <p:ext uri="{BB962C8B-B14F-4D97-AF65-F5344CB8AC3E}">
        <p14:creationId xmlns:p14="http://schemas.microsoft.com/office/powerpoint/2010/main" val="731376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A0442D-42BC-404F-8485-C3D83919DB23}"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5C194-B379-48B3-BB76-BDEABD28F3DA}" type="slidenum">
              <a:rPr lang="en-US" smtClean="0"/>
              <a:t>‹#›</a:t>
            </a:fld>
            <a:endParaRPr lang="en-US"/>
          </a:p>
        </p:txBody>
      </p:sp>
    </p:spTree>
    <p:extLst>
      <p:ext uri="{BB962C8B-B14F-4D97-AF65-F5344CB8AC3E}">
        <p14:creationId xmlns:p14="http://schemas.microsoft.com/office/powerpoint/2010/main" val="3631857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A0442D-42BC-404F-8485-C3D83919DB23}" type="datetimeFigureOut">
              <a:rPr lang="en-US" smtClean="0"/>
              <a:t>11/28/2016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55C194-B379-48B3-BB76-BDEABD28F3DA}" type="slidenum">
              <a:rPr lang="en-US" smtClean="0"/>
              <a:t>‹#›</a:t>
            </a:fld>
            <a:endParaRPr lang="en-US"/>
          </a:p>
        </p:txBody>
      </p:sp>
    </p:spTree>
    <p:extLst>
      <p:ext uri="{BB962C8B-B14F-4D97-AF65-F5344CB8AC3E}">
        <p14:creationId xmlns:p14="http://schemas.microsoft.com/office/powerpoint/2010/main" val="4070557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3895"/>
            <a:ext cx="9144000" cy="1184739"/>
          </a:xfrm>
        </p:spPr>
        <p:txBody>
          <a:bodyPr/>
          <a:lstStyle/>
          <a:p>
            <a:r>
              <a:rPr lang="en-US" b="1" dirty="0">
                <a:solidFill>
                  <a:schemeClr val="bg1"/>
                </a:solidFill>
              </a:rPr>
              <a:t>Assertion Journal</a:t>
            </a:r>
          </a:p>
        </p:txBody>
      </p:sp>
      <p:sp>
        <p:nvSpPr>
          <p:cNvPr id="3" name="Subtitle 2"/>
          <p:cNvSpPr>
            <a:spLocks noGrp="1"/>
          </p:cNvSpPr>
          <p:nvPr>
            <p:ph type="subTitle" idx="1"/>
          </p:nvPr>
        </p:nvSpPr>
        <p:spPr>
          <a:xfrm>
            <a:off x="1524000" y="1674055"/>
            <a:ext cx="9144000" cy="3583745"/>
          </a:xfrm>
        </p:spPr>
        <p:txBody>
          <a:bodyPr>
            <a:normAutofit/>
          </a:bodyPr>
          <a:lstStyle/>
          <a:p>
            <a:r>
              <a:rPr lang="en-US" sz="4000" dirty="0">
                <a:solidFill>
                  <a:schemeClr val="bg1"/>
                </a:solidFill>
              </a:rPr>
              <a:t>What is an assertion?</a:t>
            </a:r>
          </a:p>
          <a:p>
            <a:pPr algn="l"/>
            <a:endParaRPr lang="en-US" sz="1200" dirty="0">
              <a:solidFill>
                <a:schemeClr val="bg1"/>
              </a:solidFill>
            </a:endParaRPr>
          </a:p>
          <a:p>
            <a:pPr marL="457200" indent="-457200" algn="l">
              <a:buFontTx/>
              <a:buChar char="-"/>
            </a:pPr>
            <a:r>
              <a:rPr lang="en-US" sz="3200" dirty="0">
                <a:solidFill>
                  <a:schemeClr val="bg1"/>
                </a:solidFill>
              </a:rPr>
              <a:t>Stylistic approach or technique </a:t>
            </a:r>
          </a:p>
          <a:p>
            <a:pPr marL="457200" indent="-457200" algn="l">
              <a:buFontTx/>
              <a:buChar char="-"/>
            </a:pPr>
            <a:r>
              <a:rPr lang="en-US" sz="3200" dirty="0">
                <a:solidFill>
                  <a:schemeClr val="bg1"/>
                </a:solidFill>
              </a:rPr>
              <a:t>Requires a strong declaration or confident statement regarding a belief or a fact</a:t>
            </a:r>
          </a:p>
          <a:p>
            <a:pPr marL="457200" indent="-457200" algn="l">
              <a:buFontTx/>
              <a:buChar char="-"/>
            </a:pPr>
            <a:r>
              <a:rPr lang="en-US" sz="3200" dirty="0">
                <a:solidFill>
                  <a:schemeClr val="bg1"/>
                </a:solidFill>
              </a:rPr>
              <a:t>Not all assertions are true</a:t>
            </a:r>
            <a:endParaRPr lang="en-US" sz="3200" dirty="0">
              <a:solidFill>
                <a:schemeClr val="bg1"/>
              </a:solidFill>
            </a:endParaRPr>
          </a:p>
        </p:txBody>
      </p:sp>
    </p:spTree>
    <p:extLst>
      <p:ext uri="{BB962C8B-B14F-4D97-AF65-F5344CB8AC3E}">
        <p14:creationId xmlns:p14="http://schemas.microsoft.com/office/powerpoint/2010/main" val="4254831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3895"/>
            <a:ext cx="9144000" cy="1184739"/>
          </a:xfrm>
        </p:spPr>
        <p:txBody>
          <a:bodyPr>
            <a:normAutofit/>
          </a:bodyPr>
          <a:lstStyle/>
          <a:p>
            <a:r>
              <a:rPr lang="en-US" b="1" dirty="0">
                <a:solidFill>
                  <a:schemeClr val="bg1"/>
                </a:solidFill>
              </a:rPr>
              <a:t>Assertion Journal Process</a:t>
            </a:r>
          </a:p>
        </p:txBody>
      </p:sp>
      <p:sp>
        <p:nvSpPr>
          <p:cNvPr id="3" name="Subtitle 2"/>
          <p:cNvSpPr>
            <a:spLocks noGrp="1"/>
          </p:cNvSpPr>
          <p:nvPr>
            <p:ph type="subTitle" idx="1"/>
          </p:nvPr>
        </p:nvSpPr>
        <p:spPr>
          <a:xfrm>
            <a:off x="293077" y="1378634"/>
            <a:ext cx="11605846" cy="5190978"/>
          </a:xfrm>
        </p:spPr>
        <p:txBody>
          <a:bodyPr>
            <a:noAutofit/>
          </a:bodyPr>
          <a:lstStyle/>
          <a:p>
            <a:pPr algn="l"/>
            <a:r>
              <a:rPr lang="en-US" sz="3200" dirty="0">
                <a:solidFill>
                  <a:schemeClr val="bg1"/>
                </a:solidFill>
              </a:rPr>
              <a:t>1. Copy the quote in your journal (on a page of notebook paper).</a:t>
            </a:r>
          </a:p>
          <a:p>
            <a:pPr algn="l"/>
            <a:endParaRPr lang="en-US" sz="1000" dirty="0">
              <a:solidFill>
                <a:schemeClr val="bg1"/>
              </a:solidFill>
            </a:endParaRPr>
          </a:p>
          <a:p>
            <a:pPr algn="l"/>
            <a:r>
              <a:rPr lang="en-US" sz="3200" dirty="0">
                <a:solidFill>
                  <a:schemeClr val="bg1"/>
                </a:solidFill>
              </a:rPr>
              <a:t>2. Identify the author’s claim. What is the author really saying? You will need to analyze the words and their arrangement to understand the overall meaning.</a:t>
            </a:r>
          </a:p>
          <a:p>
            <a:pPr algn="l"/>
            <a:endParaRPr lang="en-US" sz="1000" dirty="0">
              <a:solidFill>
                <a:schemeClr val="bg1"/>
              </a:solidFill>
            </a:endParaRPr>
          </a:p>
          <a:p>
            <a:pPr algn="l"/>
            <a:r>
              <a:rPr lang="en-US" sz="3200" dirty="0">
                <a:solidFill>
                  <a:schemeClr val="bg1"/>
                </a:solidFill>
              </a:rPr>
              <a:t>3. Comment on how this quote is meaningful to you. You can relate similar experiences, refute the author’s claim, or otherwise explain how and why the quote pertains to your life, something you’ve read, or the world in general. Use specific examples and reasoning to support your explanation.</a:t>
            </a:r>
          </a:p>
        </p:txBody>
      </p:sp>
    </p:spTree>
    <p:extLst>
      <p:ext uri="{BB962C8B-B14F-4D97-AF65-F5344CB8AC3E}">
        <p14:creationId xmlns:p14="http://schemas.microsoft.com/office/powerpoint/2010/main" val="4063503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461181"/>
            <a:ext cx="12192000" cy="1184739"/>
          </a:xfrm>
        </p:spPr>
        <p:txBody>
          <a:bodyPr>
            <a:normAutofit fontScale="90000"/>
          </a:bodyPr>
          <a:lstStyle/>
          <a:p>
            <a:r>
              <a:rPr lang="en-US" b="1" dirty="0">
                <a:solidFill>
                  <a:schemeClr val="bg1"/>
                </a:solidFill>
              </a:rPr>
              <a:t>Things that work well when writing an Assertion Journal</a:t>
            </a:r>
          </a:p>
        </p:txBody>
      </p:sp>
      <p:sp>
        <p:nvSpPr>
          <p:cNvPr id="3" name="Subtitle 2"/>
          <p:cNvSpPr>
            <a:spLocks noGrp="1"/>
          </p:cNvSpPr>
          <p:nvPr>
            <p:ph type="subTitle" idx="1"/>
          </p:nvPr>
        </p:nvSpPr>
        <p:spPr>
          <a:xfrm>
            <a:off x="293077" y="1758462"/>
            <a:ext cx="11605846" cy="4811150"/>
          </a:xfrm>
        </p:spPr>
        <p:txBody>
          <a:bodyPr>
            <a:noAutofit/>
          </a:bodyPr>
          <a:lstStyle/>
          <a:p>
            <a:pPr marL="457200" indent="-457200" algn="l">
              <a:buFontTx/>
              <a:buChar char="-"/>
            </a:pPr>
            <a:r>
              <a:rPr lang="en-US" sz="3200" dirty="0">
                <a:solidFill>
                  <a:schemeClr val="bg1"/>
                </a:solidFill>
              </a:rPr>
              <a:t>Utilize definitions</a:t>
            </a:r>
          </a:p>
          <a:p>
            <a:pPr marL="457200" indent="-457200" algn="l">
              <a:buFontTx/>
              <a:buChar char="-"/>
            </a:pPr>
            <a:r>
              <a:rPr lang="en-US" sz="3200" dirty="0">
                <a:solidFill>
                  <a:schemeClr val="bg1"/>
                </a:solidFill>
              </a:rPr>
              <a:t>Paraphrase the quote</a:t>
            </a:r>
          </a:p>
          <a:p>
            <a:pPr marL="457200" indent="-457200" algn="l">
              <a:buFontTx/>
              <a:buChar char="-"/>
            </a:pPr>
            <a:r>
              <a:rPr lang="en-US" sz="3200" dirty="0">
                <a:solidFill>
                  <a:schemeClr val="bg1"/>
                </a:solidFill>
              </a:rPr>
              <a:t>Employ synonyms</a:t>
            </a:r>
          </a:p>
          <a:p>
            <a:pPr marL="457200" indent="-457200" algn="l">
              <a:buFontTx/>
              <a:buChar char="-"/>
            </a:pPr>
            <a:r>
              <a:rPr lang="en-US" sz="3200" dirty="0">
                <a:solidFill>
                  <a:schemeClr val="bg1"/>
                </a:solidFill>
              </a:rPr>
              <a:t>Scaffold a logical progression of connections</a:t>
            </a:r>
          </a:p>
          <a:p>
            <a:pPr marL="457200" indent="-457200" algn="l">
              <a:buFontTx/>
              <a:buChar char="-"/>
            </a:pPr>
            <a:r>
              <a:rPr lang="en-US" sz="3200" dirty="0">
                <a:solidFill>
                  <a:schemeClr val="bg1"/>
                </a:solidFill>
              </a:rPr>
              <a:t>Use meaningful transitions (words, phrases, or transition with content)</a:t>
            </a:r>
          </a:p>
          <a:p>
            <a:pPr marL="457200" indent="-457200" algn="l">
              <a:buFontTx/>
              <a:buChar char="-"/>
            </a:pPr>
            <a:r>
              <a:rPr lang="en-US" sz="3200" dirty="0">
                <a:solidFill>
                  <a:schemeClr val="bg1"/>
                </a:solidFill>
              </a:rPr>
              <a:t>Create connections to current events, characterization, psychology, etc. </a:t>
            </a:r>
          </a:p>
          <a:p>
            <a:pPr marL="457200" indent="-457200" algn="l">
              <a:buFontTx/>
              <a:buChar char="-"/>
            </a:pPr>
            <a:r>
              <a:rPr lang="en-US" sz="3200" dirty="0">
                <a:solidFill>
                  <a:schemeClr val="bg1"/>
                </a:solidFill>
              </a:rPr>
              <a:t>Tie back to quote’s purpose</a:t>
            </a:r>
          </a:p>
        </p:txBody>
      </p:sp>
    </p:spTree>
    <p:extLst>
      <p:ext uri="{BB962C8B-B14F-4D97-AF65-F5344CB8AC3E}">
        <p14:creationId xmlns:p14="http://schemas.microsoft.com/office/powerpoint/2010/main" val="1566295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461181"/>
            <a:ext cx="12192000" cy="1184739"/>
          </a:xfrm>
        </p:spPr>
        <p:txBody>
          <a:bodyPr>
            <a:normAutofit/>
          </a:bodyPr>
          <a:lstStyle/>
          <a:p>
            <a:r>
              <a:rPr lang="en-US" b="1" dirty="0">
                <a:solidFill>
                  <a:schemeClr val="bg1"/>
                </a:solidFill>
              </a:rPr>
              <a:t>Class Sample</a:t>
            </a:r>
          </a:p>
        </p:txBody>
      </p:sp>
      <p:sp>
        <p:nvSpPr>
          <p:cNvPr id="3" name="Subtitle 2"/>
          <p:cNvSpPr>
            <a:spLocks noGrp="1"/>
          </p:cNvSpPr>
          <p:nvPr>
            <p:ph type="subTitle" idx="1"/>
          </p:nvPr>
        </p:nvSpPr>
        <p:spPr>
          <a:xfrm>
            <a:off x="293077" y="1758462"/>
            <a:ext cx="11605846" cy="4811150"/>
          </a:xfrm>
        </p:spPr>
        <p:txBody>
          <a:bodyPr>
            <a:noAutofit/>
          </a:bodyPr>
          <a:lstStyle/>
          <a:p>
            <a:pPr algn="l"/>
            <a:r>
              <a:rPr lang="en-US" sz="3200" dirty="0">
                <a:solidFill>
                  <a:schemeClr val="bg1"/>
                </a:solidFill>
              </a:rPr>
              <a:t>“Time flies over us, but leaves its shadow behind.”</a:t>
            </a:r>
          </a:p>
          <a:p>
            <a:pPr algn="l"/>
            <a:r>
              <a:rPr lang="en-US" sz="3200" dirty="0">
                <a:solidFill>
                  <a:schemeClr val="bg1"/>
                </a:solidFill>
              </a:rPr>
              <a:t>	- Nathaniel Hawthorne</a:t>
            </a:r>
          </a:p>
        </p:txBody>
      </p:sp>
    </p:spTree>
    <p:extLst>
      <p:ext uri="{BB962C8B-B14F-4D97-AF65-F5344CB8AC3E}">
        <p14:creationId xmlns:p14="http://schemas.microsoft.com/office/powerpoint/2010/main" val="1154392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461181"/>
            <a:ext cx="12192000" cy="1617001"/>
          </a:xfrm>
        </p:spPr>
        <p:txBody>
          <a:bodyPr>
            <a:normAutofit fontScale="90000"/>
          </a:bodyPr>
          <a:lstStyle/>
          <a:p>
            <a:r>
              <a:rPr lang="en-US" b="1" dirty="0">
                <a:solidFill>
                  <a:schemeClr val="bg1"/>
                </a:solidFill>
              </a:rPr>
              <a:t>Assertion Journal #2</a:t>
            </a:r>
            <a:br>
              <a:rPr lang="en-US" b="1" dirty="0">
                <a:solidFill>
                  <a:schemeClr val="bg1"/>
                </a:solidFill>
              </a:rPr>
            </a:br>
            <a:r>
              <a:rPr lang="en-US" b="1" dirty="0">
                <a:solidFill>
                  <a:schemeClr val="bg1"/>
                </a:solidFill>
              </a:rPr>
              <a:t>Complete for Homework</a:t>
            </a:r>
          </a:p>
        </p:txBody>
      </p:sp>
      <p:sp>
        <p:nvSpPr>
          <p:cNvPr id="3" name="Subtitle 2"/>
          <p:cNvSpPr>
            <a:spLocks noGrp="1"/>
          </p:cNvSpPr>
          <p:nvPr>
            <p:ph type="subTitle" idx="1"/>
          </p:nvPr>
        </p:nvSpPr>
        <p:spPr>
          <a:xfrm>
            <a:off x="293077" y="2078182"/>
            <a:ext cx="11605846" cy="4491430"/>
          </a:xfrm>
        </p:spPr>
        <p:txBody>
          <a:bodyPr>
            <a:noAutofit/>
          </a:bodyPr>
          <a:lstStyle/>
          <a:p>
            <a:pPr algn="l"/>
            <a:endParaRPr lang="en-US" sz="3200" dirty="0">
              <a:solidFill>
                <a:schemeClr val="bg1"/>
              </a:solidFill>
            </a:endParaRPr>
          </a:p>
          <a:p>
            <a:pPr algn="l"/>
            <a:r>
              <a:rPr lang="en-US" sz="3200" dirty="0">
                <a:solidFill>
                  <a:schemeClr val="bg1"/>
                </a:solidFill>
              </a:rPr>
              <a:t>“Happiness is a butterfly which, when pursued, is always beyond our grasp, but which if you sit down quietly, may alight upon you.”</a:t>
            </a:r>
          </a:p>
          <a:p>
            <a:pPr algn="l"/>
            <a:r>
              <a:rPr lang="en-US" sz="3200" dirty="0">
                <a:solidFill>
                  <a:schemeClr val="bg1"/>
                </a:solidFill>
              </a:rPr>
              <a:t>	- Nathaniel Hawthorne</a:t>
            </a:r>
          </a:p>
        </p:txBody>
      </p:sp>
    </p:spTree>
    <p:extLst>
      <p:ext uri="{BB962C8B-B14F-4D97-AF65-F5344CB8AC3E}">
        <p14:creationId xmlns:p14="http://schemas.microsoft.com/office/powerpoint/2010/main" val="24639691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233</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Assertion Journal</vt:lpstr>
      <vt:lpstr>Assertion Journal Process</vt:lpstr>
      <vt:lpstr>Things that work well when writing an Assertion Journal</vt:lpstr>
      <vt:lpstr>Class Sample</vt:lpstr>
      <vt:lpstr>Assertion Journal #2 Complete for 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Assertion Journal</dc:title>
  <dc:creator>Soss, Rachael</dc:creator>
  <cp:lastModifiedBy>Soss, Rachael</cp:lastModifiedBy>
  <cp:revision>8</cp:revision>
  <dcterms:created xsi:type="dcterms:W3CDTF">2016-11-28T11:29:40Z</dcterms:created>
  <dcterms:modified xsi:type="dcterms:W3CDTF">2016-11-28T13:01:26Z</dcterms:modified>
</cp:coreProperties>
</file>