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Believe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Personal Narrative</a:t>
            </a:r>
          </a:p>
        </p:txBody>
      </p:sp>
    </p:spTree>
    <p:extLst>
      <p:ext uri="{BB962C8B-B14F-4D97-AF65-F5344CB8AC3E}">
        <p14:creationId xmlns:p14="http://schemas.microsoft.com/office/powerpoint/2010/main" val="220209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3016" y="1269242"/>
            <a:ext cx="9444250" cy="1460310"/>
          </a:xfrm>
        </p:spPr>
        <p:txBody>
          <a:bodyPr/>
          <a:lstStyle/>
          <a:p>
            <a:r>
              <a:rPr lang="en-US" dirty="0"/>
              <a:t>I Believe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0186" y="2729552"/>
            <a:ext cx="9567080" cy="2852381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B050"/>
                </a:solidFill>
              </a:rPr>
              <a:t>Personal Narrative:</a:t>
            </a:r>
          </a:p>
          <a:p>
            <a:pPr algn="l"/>
            <a:r>
              <a:rPr lang="en-US" sz="4000" dirty="0"/>
              <a:t>	First Person</a:t>
            </a:r>
          </a:p>
          <a:p>
            <a:pPr algn="l"/>
            <a:r>
              <a:rPr lang="en-US" sz="4000" dirty="0"/>
              <a:t>	Relating to your personal experience</a:t>
            </a:r>
          </a:p>
        </p:txBody>
      </p:sp>
    </p:spTree>
    <p:extLst>
      <p:ext uri="{BB962C8B-B14F-4D97-AF65-F5344CB8AC3E}">
        <p14:creationId xmlns:p14="http://schemas.microsoft.com/office/powerpoint/2010/main" val="361374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7159" y="122829"/>
            <a:ext cx="6960357" cy="1050878"/>
          </a:xfrm>
        </p:spPr>
        <p:txBody>
          <a:bodyPr/>
          <a:lstStyle/>
          <a:p>
            <a:r>
              <a:rPr lang="en-US" dirty="0"/>
              <a:t>I Believe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0186" y="1173707"/>
            <a:ext cx="9567080" cy="5486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b="1" u="sng" dirty="0">
                <a:solidFill>
                  <a:srgbClr val="FF0000"/>
                </a:solidFill>
              </a:rPr>
              <a:t>Open with the  "I Believe" statement: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It should be symbolic of the true belief at the end of the essay. Pull an image from the narrative to add creativity.</a:t>
            </a:r>
          </a:p>
          <a:p>
            <a:pPr algn="l"/>
            <a:r>
              <a:rPr lang="en-US" sz="1500" dirty="0"/>
              <a:t> </a:t>
            </a:r>
            <a:br>
              <a:rPr lang="en-US" sz="2800" dirty="0"/>
            </a:br>
            <a:r>
              <a:rPr lang="en-US" sz="2800" b="1" u="sng" dirty="0">
                <a:solidFill>
                  <a:srgbClr val="00B050"/>
                </a:solidFill>
              </a:rPr>
              <a:t>Set Up of the </a:t>
            </a:r>
            <a:r>
              <a:rPr lang="en-US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Story:</a:t>
            </a:r>
            <a:r>
              <a:rPr lang="en-US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</a:t>
            </a:r>
            <a:r>
              <a:rPr lang="en-US" sz="2800" dirty="0"/>
              <a:t>including every irrelevant detail possible.</a:t>
            </a:r>
          </a:p>
          <a:p>
            <a:pPr algn="l"/>
            <a:r>
              <a:rPr lang="en-US" sz="1500" dirty="0"/>
              <a:t> </a:t>
            </a:r>
            <a:br>
              <a:rPr lang="en-US" sz="2800" dirty="0"/>
            </a:br>
            <a:r>
              <a:rPr lang="en-US" sz="2800" b="1" u="sng" dirty="0">
                <a:solidFill>
                  <a:srgbClr val="0070C0"/>
                </a:solidFill>
              </a:rPr>
              <a:t>The Key Story Moment: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Zoom in on a specific moment from the memory.</a:t>
            </a:r>
            <a:br>
              <a:rPr lang="en-US" sz="2800" dirty="0"/>
            </a:br>
            <a:r>
              <a:rPr lang="en-US" sz="1500" dirty="0"/>
              <a:t> </a:t>
            </a:r>
            <a:endParaRPr lang="en-US" sz="2800" dirty="0"/>
          </a:p>
          <a:p>
            <a:pPr algn="l"/>
            <a:r>
              <a:rPr lang="en-US" sz="2800" b="1" u="sng" dirty="0">
                <a:solidFill>
                  <a:srgbClr val="7030A0"/>
                </a:solidFill>
              </a:rPr>
              <a:t>The True Belief: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dirty="0"/>
              <a:t>Explain the deeper meaning </a:t>
            </a:r>
          </a:p>
          <a:p>
            <a:pPr algn="l"/>
            <a:r>
              <a:rPr lang="en-US" sz="2800" dirty="0"/>
              <a:t>to their story and the symbolism behind the </a:t>
            </a:r>
          </a:p>
          <a:p>
            <a:pPr algn="l"/>
            <a:r>
              <a:rPr lang="en-US" sz="2800" dirty="0"/>
              <a:t>I Believe statement.</a:t>
            </a:r>
          </a:p>
          <a:p>
            <a:pPr algn="l"/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9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789" y="95534"/>
            <a:ext cx="6805683" cy="982638"/>
          </a:xfrm>
        </p:spPr>
        <p:txBody>
          <a:bodyPr/>
          <a:lstStyle/>
          <a:p>
            <a:r>
              <a:rPr lang="en-US" dirty="0"/>
              <a:t>I Believe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0060" y="1214648"/>
            <a:ext cx="9744502" cy="4817661"/>
          </a:xfrm>
        </p:spPr>
        <p:txBody>
          <a:bodyPr>
            <a:normAutofit fontScale="92500"/>
          </a:bodyPr>
          <a:lstStyle/>
          <a:p>
            <a:pPr algn="l"/>
            <a:r>
              <a:rPr lang="en-US" sz="4000" b="1" u="sng" dirty="0">
                <a:solidFill>
                  <a:schemeClr val="tx1"/>
                </a:solidFill>
              </a:rPr>
              <a:t>Consider </a:t>
            </a:r>
            <a:r>
              <a:rPr lang="en-US" sz="4000" b="1" u="sng" dirty="0">
                <a:solidFill>
                  <a:srgbClr val="00B050"/>
                </a:solidFill>
              </a:rPr>
              <a:t>Positives/Areas </a:t>
            </a:r>
            <a:r>
              <a:rPr lang="en-US" sz="4000" b="1" u="sng" dirty="0">
                <a:solidFill>
                  <a:srgbClr val="FF0000"/>
                </a:solidFill>
              </a:rPr>
              <a:t>Needing Improvement:</a:t>
            </a:r>
          </a:p>
          <a:p>
            <a:pPr algn="l"/>
            <a:r>
              <a:rPr lang="en-US" sz="4000" b="1" dirty="0">
                <a:solidFill>
                  <a:schemeClr val="tx1"/>
                </a:solidFill>
              </a:rPr>
              <a:t>Language usage and vocabulary</a:t>
            </a:r>
          </a:p>
          <a:p>
            <a:pPr algn="l"/>
            <a:r>
              <a:rPr lang="en-US" sz="4000" b="1" dirty="0">
                <a:solidFill>
                  <a:schemeClr val="tx1"/>
                </a:solidFill>
              </a:rPr>
              <a:t>Imagery and use of detail</a:t>
            </a:r>
          </a:p>
          <a:p>
            <a:pPr algn="l"/>
            <a:r>
              <a:rPr lang="en-US" sz="4000" b="1" dirty="0">
                <a:solidFill>
                  <a:schemeClr val="tx1"/>
                </a:solidFill>
              </a:rPr>
              <a:t>Use of ethos, pathos, logos</a:t>
            </a:r>
          </a:p>
          <a:p>
            <a:pPr algn="l"/>
            <a:r>
              <a:rPr lang="en-US" sz="4000" b="1" dirty="0">
                <a:solidFill>
                  <a:schemeClr val="tx1"/>
                </a:solidFill>
              </a:rPr>
              <a:t>Rhetorical devices (allusions, metaphors, etc.)</a:t>
            </a:r>
          </a:p>
          <a:p>
            <a:pPr algn="l"/>
            <a:r>
              <a:rPr lang="en-US" sz="4000" b="1" dirty="0">
                <a:solidFill>
                  <a:schemeClr val="tx1"/>
                </a:solidFill>
              </a:rPr>
              <a:t>Syntax (use of punctuation for effect)</a:t>
            </a:r>
          </a:p>
          <a:p>
            <a:pPr algn="l"/>
            <a:r>
              <a:rPr lang="en-US" sz="4000" b="1" dirty="0">
                <a:solidFill>
                  <a:schemeClr val="tx1"/>
                </a:solidFill>
              </a:rPr>
              <a:t>Tone and Shifts in Tone (are the varied, etc.)</a:t>
            </a:r>
          </a:p>
        </p:txBody>
      </p:sp>
    </p:spTree>
    <p:extLst>
      <p:ext uri="{BB962C8B-B14F-4D97-AF65-F5344CB8AC3E}">
        <p14:creationId xmlns:p14="http://schemas.microsoft.com/office/powerpoint/2010/main" val="120145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789" y="95534"/>
            <a:ext cx="6805683" cy="982638"/>
          </a:xfrm>
        </p:spPr>
        <p:txBody>
          <a:bodyPr/>
          <a:lstStyle/>
          <a:p>
            <a:r>
              <a:rPr lang="en-US" dirty="0"/>
              <a:t>I Believe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764" y="1078172"/>
            <a:ext cx="9744502" cy="544545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b="1" u="sng" dirty="0">
                <a:solidFill>
                  <a:srgbClr val="FF0000"/>
                </a:solidFill>
              </a:rPr>
              <a:t>Day 1 (Thurs): Working on Draft</a:t>
            </a:r>
          </a:p>
          <a:p>
            <a:pPr algn="l"/>
            <a:endParaRPr lang="en-US" sz="4000" b="1" u="sng" dirty="0">
              <a:solidFill>
                <a:schemeClr val="tx1"/>
              </a:solidFill>
            </a:endParaRPr>
          </a:p>
          <a:p>
            <a:pPr algn="l"/>
            <a:r>
              <a:rPr lang="en-US" sz="4000" b="1" u="sng" dirty="0">
                <a:solidFill>
                  <a:srgbClr val="00B050"/>
                </a:solidFill>
              </a:rPr>
              <a:t>Day 2 (Fri): Draft Due – Work on peer editing</a:t>
            </a:r>
          </a:p>
          <a:p>
            <a:pPr algn="l"/>
            <a:endParaRPr lang="en-US" sz="4000" b="1" u="sng" dirty="0">
              <a:solidFill>
                <a:schemeClr val="tx1"/>
              </a:solidFill>
            </a:endParaRPr>
          </a:p>
          <a:p>
            <a:pPr algn="l"/>
            <a:r>
              <a:rPr lang="en-US" sz="4000" b="1" u="sng" dirty="0">
                <a:solidFill>
                  <a:srgbClr val="0070C0"/>
                </a:solidFill>
              </a:rPr>
              <a:t>Day 3 (Mon): Have final ready so you can record (you can make last minute changes if you need)</a:t>
            </a:r>
          </a:p>
          <a:p>
            <a:pPr algn="l"/>
            <a:endParaRPr lang="en-US" sz="4000" b="1" u="sng" dirty="0">
              <a:solidFill>
                <a:schemeClr val="tx1"/>
              </a:solidFill>
            </a:endParaRPr>
          </a:p>
          <a:p>
            <a:pPr algn="l"/>
            <a:r>
              <a:rPr lang="en-US" sz="4000" b="1" u="sng" dirty="0">
                <a:solidFill>
                  <a:srgbClr val="7030A0"/>
                </a:solidFill>
              </a:rPr>
              <a:t>Day 4 (Tues): Share recordings and have final draft ready before class starts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77114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39</TotalTime>
  <Words>126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I Believe</vt:lpstr>
      <vt:lpstr>I Believe</vt:lpstr>
      <vt:lpstr>I Believe</vt:lpstr>
      <vt:lpstr>I Believe</vt:lpstr>
      <vt:lpstr>I Believe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Soss, Rachael</dc:creator>
  <cp:lastModifiedBy>Soss, Rachael</cp:lastModifiedBy>
  <cp:revision>13</cp:revision>
  <dcterms:created xsi:type="dcterms:W3CDTF">2016-08-25T14:25:21Z</dcterms:created>
  <dcterms:modified xsi:type="dcterms:W3CDTF">2016-08-25T15:04:52Z</dcterms:modified>
</cp:coreProperties>
</file>