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779105"/>
          </a:xfrm>
        </p:spPr>
        <p:txBody>
          <a:bodyPr/>
          <a:lstStyle/>
          <a:p>
            <a:r>
              <a:rPr lang="en-US" dirty="0"/>
              <a:t>Analyzing the author’s intentions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2796209"/>
            <a:ext cx="6400800" cy="2994991"/>
          </a:xfrm>
        </p:spPr>
        <p:txBody>
          <a:bodyPr>
            <a:normAutofit/>
          </a:bodyPr>
          <a:lstStyle/>
          <a:p>
            <a:r>
              <a:rPr lang="en-US" sz="3200" dirty="0"/>
              <a:t>Skill: How to create a purpose statement</a:t>
            </a:r>
          </a:p>
        </p:txBody>
      </p:sp>
    </p:spTree>
    <p:extLst>
      <p:ext uri="{BB962C8B-B14F-4D97-AF65-F5344CB8AC3E}">
        <p14:creationId xmlns:p14="http://schemas.microsoft.com/office/powerpoint/2010/main" val="190021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1415023" cy="970723"/>
          </a:xfrm>
        </p:spPr>
        <p:txBody>
          <a:bodyPr>
            <a:normAutofit/>
          </a:bodyPr>
          <a:lstStyle/>
          <a:p>
            <a:r>
              <a:rPr lang="en-US" dirty="0"/>
              <a:t>Preface to “The Canterbury Tales”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1998499"/>
            <a:ext cx="9917527" cy="3419061"/>
          </a:xfrm>
        </p:spPr>
        <p:txBody>
          <a:bodyPr>
            <a:normAutofit/>
          </a:bodyPr>
          <a:lstStyle/>
          <a:p>
            <a:r>
              <a:rPr lang="en-US" sz="3200" b="1" dirty="0"/>
              <a:t>Foldable: </a:t>
            </a:r>
          </a:p>
          <a:p>
            <a:r>
              <a:rPr lang="en-US" sz="3200" b="1" dirty="0"/>
              <a:t>See p. 91 Speaking </a:t>
            </a:r>
          </a:p>
          <a:p>
            <a:r>
              <a:rPr lang="en-US" sz="3200" b="1" dirty="0"/>
              <a:t>and Listening </a:t>
            </a:r>
          </a:p>
          <a:p>
            <a:r>
              <a:rPr lang="en-US" sz="3200" b="1" dirty="0"/>
              <a:t>Discussion for</a:t>
            </a:r>
          </a:p>
          <a:p>
            <a:r>
              <a:rPr lang="en-US" sz="3200" b="1" dirty="0"/>
              <a:t>help</a:t>
            </a:r>
          </a:p>
          <a:p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488573"/>
              </p:ext>
            </p:extLst>
          </p:nvPr>
        </p:nvGraphicFramePr>
        <p:xfrm>
          <a:off x="3971234" y="3582955"/>
          <a:ext cx="8128000" cy="3023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768989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53242255"/>
                    </a:ext>
                  </a:extLst>
                </a:gridCol>
              </a:tblGrid>
              <a:tr h="14390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Appearance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42467"/>
                  </a:ext>
                </a:extLst>
              </a:tr>
              <a:tr h="1584026">
                <a:tc>
                  <a:txBody>
                    <a:bodyPr/>
                    <a:lstStyle/>
                    <a:p>
                      <a:r>
                        <a:rPr lang="en-US" sz="3200" b="1" dirty="0"/>
                        <a:t>Values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Leave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blank for now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24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08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779105"/>
          </a:xfrm>
        </p:spPr>
        <p:txBody>
          <a:bodyPr/>
          <a:lstStyle/>
          <a:p>
            <a:r>
              <a:rPr lang="en-US" dirty="0"/>
              <a:t>The author writes with a purpose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2796209"/>
            <a:ext cx="6400800" cy="299499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/>
              <a:t>To inform</a:t>
            </a:r>
          </a:p>
          <a:p>
            <a:pPr marL="514350" indent="-514350">
              <a:buAutoNum type="arabicPeriod"/>
            </a:pPr>
            <a:r>
              <a:rPr lang="en-US" sz="3200" dirty="0"/>
              <a:t>To Entertain</a:t>
            </a:r>
          </a:p>
          <a:p>
            <a:pPr marL="514350" indent="-514350">
              <a:buAutoNum type="arabicPeriod"/>
            </a:pPr>
            <a:r>
              <a:rPr lang="en-US" sz="3200" dirty="0"/>
              <a:t>To Persuade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108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751336" cy="1779105"/>
          </a:xfrm>
        </p:spPr>
        <p:txBody>
          <a:bodyPr>
            <a:normAutofit/>
          </a:bodyPr>
          <a:lstStyle/>
          <a:p>
            <a:r>
              <a:rPr lang="en-US" dirty="0"/>
              <a:t>“A History of the English church and people”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2796209"/>
            <a:ext cx="6400800" cy="299499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Which of the following does Bede intend to do?</a:t>
            </a:r>
          </a:p>
          <a:p>
            <a:pPr marL="514350" indent="-514350">
              <a:buAutoNum type="arabicPeriod"/>
            </a:pPr>
            <a:r>
              <a:rPr lang="en-US" sz="3200" dirty="0"/>
              <a:t>To inform</a:t>
            </a:r>
          </a:p>
          <a:p>
            <a:pPr marL="514350" indent="-514350">
              <a:buAutoNum type="arabicPeriod"/>
            </a:pPr>
            <a:r>
              <a:rPr lang="en-US" sz="3200" dirty="0"/>
              <a:t>To Entertain</a:t>
            </a:r>
          </a:p>
          <a:p>
            <a:pPr marL="514350" indent="-514350">
              <a:buAutoNum type="arabicPeriod"/>
            </a:pPr>
            <a:r>
              <a:rPr lang="en-US" sz="3200" dirty="0"/>
              <a:t>To Persuade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25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751336" cy="1779105"/>
          </a:xfrm>
        </p:spPr>
        <p:txBody>
          <a:bodyPr>
            <a:normAutofit/>
          </a:bodyPr>
          <a:lstStyle/>
          <a:p>
            <a:r>
              <a:rPr lang="en-US" dirty="0"/>
              <a:t>“A History of the English church and people”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2796209"/>
            <a:ext cx="6400800" cy="3419061"/>
          </a:xfrm>
        </p:spPr>
        <p:txBody>
          <a:bodyPr>
            <a:normAutofit/>
          </a:bodyPr>
          <a:lstStyle/>
          <a:p>
            <a:r>
              <a:rPr lang="en-US" sz="3200" dirty="0"/>
              <a:t>Bede __(a)___ the audience of </a:t>
            </a:r>
          </a:p>
          <a:p>
            <a:r>
              <a:rPr lang="en-US" sz="3200" dirty="0"/>
              <a:t>___(b)____. </a:t>
            </a:r>
          </a:p>
          <a:p>
            <a:endParaRPr lang="en-US" sz="3200" dirty="0"/>
          </a:p>
          <a:p>
            <a:pPr marL="514350" indent="-514350">
              <a:buAutoNum type="alphaLcParenR"/>
            </a:pPr>
            <a:r>
              <a:rPr lang="en-US" sz="3200" dirty="0"/>
              <a:t>Purpose</a:t>
            </a:r>
          </a:p>
          <a:p>
            <a:pPr marL="514350" indent="-514350">
              <a:buAutoNum type="alphaLcParenR"/>
            </a:pPr>
            <a:r>
              <a:rPr lang="en-US" sz="3200" dirty="0"/>
              <a:t>Topic/Subject</a:t>
            </a:r>
          </a:p>
        </p:txBody>
      </p:sp>
    </p:spTree>
    <p:extLst>
      <p:ext uri="{BB962C8B-B14F-4D97-AF65-F5344CB8AC3E}">
        <p14:creationId xmlns:p14="http://schemas.microsoft.com/office/powerpoint/2010/main" val="365458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751336" cy="1779105"/>
          </a:xfrm>
        </p:spPr>
        <p:txBody>
          <a:bodyPr>
            <a:normAutofit/>
          </a:bodyPr>
          <a:lstStyle/>
          <a:p>
            <a:r>
              <a:rPr lang="en-US" dirty="0"/>
              <a:t>“A History of the English church and people”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2796209"/>
            <a:ext cx="6400800" cy="3419061"/>
          </a:xfrm>
        </p:spPr>
        <p:txBody>
          <a:bodyPr>
            <a:normAutofit/>
          </a:bodyPr>
          <a:lstStyle/>
          <a:p>
            <a:r>
              <a:rPr lang="en-US" sz="3200" dirty="0"/>
              <a:t>1. Who is Bede?</a:t>
            </a:r>
          </a:p>
          <a:p>
            <a:endParaRPr lang="en-US" sz="3200" dirty="0"/>
          </a:p>
          <a:p>
            <a:r>
              <a:rPr lang="en-US" sz="3200" dirty="0"/>
              <a:t>2. What ethos is established with his audience, making him a credible source?</a:t>
            </a:r>
          </a:p>
        </p:txBody>
      </p:sp>
    </p:spTree>
    <p:extLst>
      <p:ext uri="{BB962C8B-B14F-4D97-AF65-F5344CB8AC3E}">
        <p14:creationId xmlns:p14="http://schemas.microsoft.com/office/powerpoint/2010/main" val="591803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80" y="288233"/>
            <a:ext cx="10686153" cy="130202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Crafting A purpose statement</a:t>
            </a:r>
            <a:br>
              <a:rPr lang="en-US" dirty="0"/>
            </a:br>
            <a:r>
              <a:rPr lang="en-US" sz="3600" dirty="0"/>
              <a:t>“A History of the English church and people”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880" y="1709530"/>
            <a:ext cx="10315094" cy="449248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highlight>
                  <a:srgbClr val="0000FF"/>
                </a:highlight>
              </a:rPr>
              <a:t>Sentence 1: </a:t>
            </a:r>
          </a:p>
          <a:p>
            <a:r>
              <a:rPr lang="en-US" sz="3200" dirty="0">
                <a:highlight>
                  <a:srgbClr val="0000FF"/>
                </a:highlight>
              </a:rPr>
              <a:t>1. Author, Genre, Title</a:t>
            </a:r>
          </a:p>
          <a:p>
            <a:r>
              <a:rPr lang="en-US" sz="3200" dirty="0">
                <a:highlight>
                  <a:srgbClr val="0000FF"/>
                </a:highlight>
              </a:rPr>
              <a:t>2. Subject &amp; Verb</a:t>
            </a:r>
          </a:p>
          <a:p>
            <a:r>
              <a:rPr lang="en-US" sz="3200" dirty="0">
                <a:highlight>
                  <a:srgbClr val="0000FF"/>
                </a:highlight>
              </a:rPr>
              <a:t>3. Approach/style author takes when writing </a:t>
            </a:r>
          </a:p>
          <a:p>
            <a:r>
              <a:rPr lang="en-US" sz="3200" dirty="0">
                <a:highlight>
                  <a:srgbClr val="0000FF"/>
                </a:highlight>
              </a:rPr>
              <a:t>4. Author’s claim</a:t>
            </a:r>
          </a:p>
          <a:p>
            <a:r>
              <a:rPr lang="en-US" sz="3200" dirty="0">
                <a:highlight>
                  <a:srgbClr val="008000"/>
                </a:highlight>
              </a:rPr>
              <a:t>Sentence 2: </a:t>
            </a:r>
          </a:p>
          <a:p>
            <a:r>
              <a:rPr lang="en-US" sz="3200" dirty="0">
                <a:highlight>
                  <a:srgbClr val="008000"/>
                </a:highlight>
              </a:rPr>
              <a:t>5. Twist and shift (promotes counterclaim  / back to agree with claim)</a:t>
            </a:r>
          </a:p>
          <a:p>
            <a:endParaRPr lang="en-US" sz="3200" dirty="0">
              <a:highlight>
                <a:srgbClr val="008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33462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9027"/>
            <a:ext cx="12192000" cy="6533321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Sentence 1: </a:t>
            </a:r>
            <a:r>
              <a:rPr lang="en-US" sz="3200" dirty="0">
                <a:highlight>
                  <a:srgbClr val="FF0000"/>
                </a:highlight>
              </a:rPr>
              <a:t>1. Author, Genre, Title</a:t>
            </a:r>
            <a:r>
              <a:rPr lang="en-US" sz="3200" dirty="0"/>
              <a:t>	</a:t>
            </a:r>
            <a:r>
              <a:rPr lang="en-US" sz="3200" dirty="0">
                <a:highlight>
                  <a:srgbClr val="0000FF"/>
                </a:highlight>
              </a:rPr>
              <a:t>2. Subject &amp; Verb</a:t>
            </a:r>
          </a:p>
          <a:p>
            <a:r>
              <a:rPr lang="en-US" sz="3200" dirty="0">
                <a:highlight>
                  <a:srgbClr val="008000"/>
                </a:highlight>
              </a:rPr>
              <a:t>3. Approach/style author takes when writing </a:t>
            </a:r>
            <a:r>
              <a:rPr lang="en-US" sz="3200" dirty="0"/>
              <a:t>	</a:t>
            </a:r>
          </a:p>
          <a:p>
            <a:r>
              <a:rPr lang="en-US" sz="3200" dirty="0">
                <a:highlight>
                  <a:srgbClr val="800080"/>
                </a:highlight>
              </a:rPr>
              <a:t>4. Author’s claim</a:t>
            </a:r>
          </a:p>
          <a:p>
            <a:r>
              <a:rPr lang="en-US" sz="3200" dirty="0"/>
              <a:t>Sentence 2: 	</a:t>
            </a:r>
            <a:r>
              <a:rPr lang="en-US" sz="3200" dirty="0">
                <a:highlight>
                  <a:srgbClr val="000080"/>
                </a:highlight>
              </a:rPr>
              <a:t>5. Twist </a:t>
            </a:r>
            <a:r>
              <a:rPr lang="en-US" sz="3200" dirty="0"/>
              <a:t>and </a:t>
            </a:r>
            <a:r>
              <a:rPr lang="en-US" sz="3200" dirty="0">
                <a:solidFill>
                  <a:schemeClr val="bg1"/>
                </a:solidFill>
                <a:highlight>
                  <a:srgbClr val="00FFFF"/>
                </a:highlight>
              </a:rPr>
              <a:t>shift </a:t>
            </a:r>
            <a:r>
              <a:rPr lang="en-US" sz="3200" dirty="0"/>
              <a:t>(promotes counterclaim  / back to agree with claim)</a:t>
            </a:r>
          </a:p>
          <a:p>
            <a:endParaRPr lang="en-US" sz="1200" dirty="0">
              <a:highlight>
                <a:srgbClr val="008000"/>
              </a:highlight>
            </a:endParaRPr>
          </a:p>
          <a:p>
            <a:r>
              <a:rPr lang="en-US" sz="3500" dirty="0">
                <a:highlight>
                  <a:srgbClr val="FF0000"/>
                </a:highlight>
              </a:rPr>
              <a:t>The Anglo Saxon epic “Beowulf” </a:t>
            </a:r>
            <a:r>
              <a:rPr lang="en-US" sz="3500" dirty="0">
                <a:highlight>
                  <a:srgbClr val="0000FF"/>
                </a:highlight>
              </a:rPr>
              <a:t>promotes heroism </a:t>
            </a:r>
            <a:r>
              <a:rPr lang="en-US" sz="3500" dirty="0">
                <a:highlight>
                  <a:srgbClr val="008000"/>
                </a:highlight>
              </a:rPr>
              <a:t>through the scaffolding of riveting battles and unforeseen consequence as the protagonist wrestles with the truth that </a:t>
            </a:r>
            <a:r>
              <a:rPr lang="en-US" sz="3500" dirty="0">
                <a:highlight>
                  <a:srgbClr val="800080"/>
                </a:highlight>
              </a:rPr>
              <a:t>one’s identity is pronounced solely on their deeds. </a:t>
            </a:r>
            <a:r>
              <a:rPr lang="en-US" sz="3500" dirty="0">
                <a:highlight>
                  <a:srgbClr val="000080"/>
                </a:highlight>
              </a:rPr>
              <a:t>Although the afterlife is of significance to these newly Christian Saxons, </a:t>
            </a:r>
            <a:r>
              <a:rPr lang="en-US" sz="3500" dirty="0">
                <a:solidFill>
                  <a:schemeClr val="bg1"/>
                </a:solidFill>
                <a:highlight>
                  <a:srgbClr val="00FFFF"/>
                </a:highlight>
              </a:rPr>
              <a:t>“Beowulf” proves that one’s existence and longing for glory does not always align with Christian morals.</a:t>
            </a:r>
          </a:p>
          <a:p>
            <a:endParaRPr lang="en-US" sz="3200" dirty="0">
              <a:highlight>
                <a:srgbClr val="008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753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9027"/>
            <a:ext cx="12192000" cy="669897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Sentence 1: </a:t>
            </a:r>
            <a:r>
              <a:rPr lang="en-US" sz="3200" dirty="0">
                <a:highlight>
                  <a:srgbClr val="FF0000"/>
                </a:highlight>
              </a:rPr>
              <a:t>1. Author, Genre, Title</a:t>
            </a:r>
            <a:r>
              <a:rPr lang="en-US" sz="3200" dirty="0"/>
              <a:t>	</a:t>
            </a:r>
            <a:r>
              <a:rPr lang="en-US" sz="3200" dirty="0">
                <a:highlight>
                  <a:srgbClr val="0000FF"/>
                </a:highlight>
              </a:rPr>
              <a:t>2. Subject &amp; Verb</a:t>
            </a:r>
          </a:p>
          <a:p>
            <a:r>
              <a:rPr lang="en-US" sz="3200" dirty="0">
                <a:highlight>
                  <a:srgbClr val="008000"/>
                </a:highlight>
              </a:rPr>
              <a:t>3. Approach/style author takes when writing </a:t>
            </a:r>
            <a:r>
              <a:rPr lang="en-US" sz="3200" dirty="0"/>
              <a:t>	</a:t>
            </a:r>
          </a:p>
          <a:p>
            <a:r>
              <a:rPr lang="en-US" sz="3200" dirty="0">
                <a:highlight>
                  <a:srgbClr val="800080"/>
                </a:highlight>
              </a:rPr>
              <a:t>4. Author’s claim</a:t>
            </a:r>
          </a:p>
          <a:p>
            <a:r>
              <a:rPr lang="en-US" sz="3200" dirty="0"/>
              <a:t>Sentence 2: 	</a:t>
            </a:r>
            <a:r>
              <a:rPr lang="en-US" sz="3200" dirty="0">
                <a:highlight>
                  <a:srgbClr val="FF0000"/>
                </a:highlight>
              </a:rPr>
              <a:t>5. Twist </a:t>
            </a:r>
            <a:r>
              <a:rPr lang="en-US" sz="3200" dirty="0"/>
              <a:t>and </a:t>
            </a:r>
            <a:r>
              <a:rPr lang="en-US" sz="3200" dirty="0">
                <a:solidFill>
                  <a:schemeClr val="bg1"/>
                </a:solidFill>
                <a:highlight>
                  <a:srgbClr val="00FFFF"/>
                </a:highlight>
              </a:rPr>
              <a:t>shift </a:t>
            </a:r>
            <a:r>
              <a:rPr lang="en-US" sz="3200" dirty="0"/>
              <a:t>(promotes counterclaim  / back to agree with claim)</a:t>
            </a:r>
          </a:p>
          <a:p>
            <a:endParaRPr lang="en-US" sz="1200" dirty="0">
              <a:highlight>
                <a:srgbClr val="008000"/>
              </a:highlight>
            </a:endParaRPr>
          </a:p>
          <a:p>
            <a:r>
              <a:rPr lang="en-US" sz="3500" dirty="0">
                <a:highlight>
                  <a:srgbClr val="FF0000"/>
                </a:highlight>
              </a:rPr>
              <a:t>In Bede’s historic account “A History of the English Church and People”, the Father of English History </a:t>
            </a:r>
            <a:r>
              <a:rPr lang="en-US" sz="3500" dirty="0">
                <a:highlight>
                  <a:srgbClr val="0000FF"/>
                </a:highlight>
              </a:rPr>
              <a:t>scaffold a compilation of geographical and cultural shifts </a:t>
            </a:r>
            <a:r>
              <a:rPr lang="en-US" sz="3500" dirty="0">
                <a:highlight>
                  <a:srgbClr val="008000"/>
                </a:highlight>
              </a:rPr>
              <a:t>through the illustration of natural scenes, territorial changes, and communication patterns to prove that </a:t>
            </a:r>
            <a:r>
              <a:rPr lang="en-US" sz="3500" dirty="0">
                <a:highlight>
                  <a:srgbClr val="800080"/>
                </a:highlight>
              </a:rPr>
              <a:t>although Britain was made up of four nations it has become one in appearance, language, and faith. </a:t>
            </a:r>
            <a:r>
              <a:rPr lang="en-US" sz="3500" dirty="0">
                <a:highlight>
                  <a:srgbClr val="000080"/>
                </a:highlight>
              </a:rPr>
              <a:t>Although each of these four nations carry different values and origins, </a:t>
            </a:r>
            <a:r>
              <a:rPr lang="en-US" sz="3500" dirty="0">
                <a:solidFill>
                  <a:schemeClr val="bg1"/>
                </a:solidFill>
                <a:highlight>
                  <a:srgbClr val="00FFFF"/>
                </a:highlight>
              </a:rPr>
              <a:t>this commentary proves that this nation can still be called the homeland.</a:t>
            </a:r>
          </a:p>
        </p:txBody>
      </p:sp>
    </p:spTree>
    <p:extLst>
      <p:ext uri="{BB962C8B-B14F-4D97-AF65-F5344CB8AC3E}">
        <p14:creationId xmlns:p14="http://schemas.microsoft.com/office/powerpoint/2010/main" val="3962725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1415023" cy="970723"/>
          </a:xfrm>
        </p:spPr>
        <p:txBody>
          <a:bodyPr>
            <a:normAutofit/>
          </a:bodyPr>
          <a:lstStyle/>
          <a:p>
            <a:r>
              <a:rPr lang="en-US" dirty="0"/>
              <a:t>Preface to “The Canterbury Tales”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2796209"/>
            <a:ext cx="9917527" cy="3419061"/>
          </a:xfrm>
        </p:spPr>
        <p:txBody>
          <a:bodyPr>
            <a:normAutofit/>
          </a:bodyPr>
          <a:lstStyle/>
          <a:p>
            <a:r>
              <a:rPr lang="en-US" sz="3200" dirty="0"/>
              <a:t>Take notes on the following sections </a:t>
            </a:r>
          </a:p>
          <a:p>
            <a:r>
              <a:rPr lang="en-US" sz="3200" dirty="0"/>
              <a:t>of reading: </a:t>
            </a:r>
          </a:p>
          <a:p>
            <a:pPr marL="514350" indent="-514350">
              <a:buAutoNum type="arabicPeriod"/>
            </a:pPr>
            <a:r>
              <a:rPr lang="en-US" sz="3200" dirty="0"/>
              <a:t>“Literary History”  p. 90-91</a:t>
            </a:r>
          </a:p>
          <a:p>
            <a:pPr marL="514350" indent="-514350">
              <a:buAutoNum type="arabicPeriod"/>
            </a:pPr>
            <a:r>
              <a:rPr lang="en-US" sz="3200" dirty="0"/>
              <a:t>“Geoffrey Chaucer”  p. 92-91</a:t>
            </a:r>
          </a:p>
          <a:p>
            <a:pPr marL="514350" indent="-514350">
              <a:buAutoNum type="arabicPeriod"/>
            </a:pPr>
            <a:r>
              <a:rPr lang="en-US" sz="3200" dirty="0"/>
              <a:t>“Chaucer’s Sharp Eye For Dress”  p. 94</a:t>
            </a:r>
          </a:p>
        </p:txBody>
      </p:sp>
    </p:spTree>
    <p:extLst>
      <p:ext uri="{BB962C8B-B14F-4D97-AF65-F5344CB8AC3E}">
        <p14:creationId xmlns:p14="http://schemas.microsoft.com/office/powerpoint/2010/main" val="157915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244</TotalTime>
  <Words>234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Analyzing the author’s intentions</vt:lpstr>
      <vt:lpstr>The author writes with a purpose</vt:lpstr>
      <vt:lpstr>“A History of the English church and people”</vt:lpstr>
      <vt:lpstr>“A History of the English church and people”</vt:lpstr>
      <vt:lpstr>“A History of the English church and people”</vt:lpstr>
      <vt:lpstr> Crafting A purpose statement “A History of the English church and people”</vt:lpstr>
      <vt:lpstr>PowerPoint Presentation</vt:lpstr>
      <vt:lpstr>PowerPoint Presentation</vt:lpstr>
      <vt:lpstr>Preface to “The Canterbury Tales”</vt:lpstr>
      <vt:lpstr>Preface to “The Canterbury Tales”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the author’s intentions</dc:title>
  <dc:creator>Soss, Rachael</dc:creator>
  <cp:lastModifiedBy>Soss, Rachael</cp:lastModifiedBy>
  <cp:revision>22</cp:revision>
  <dcterms:created xsi:type="dcterms:W3CDTF">2016-11-08T15:21:42Z</dcterms:created>
  <dcterms:modified xsi:type="dcterms:W3CDTF">2016-11-09T16:12:10Z</dcterms:modified>
</cp:coreProperties>
</file>