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68" r:id="rId3"/>
    <p:sldId id="264" r:id="rId4"/>
    <p:sldId id="260" r:id="rId5"/>
    <p:sldId id="266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ED8A74-E874-4E70-8525-31C1EC2528F3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C8F8F8-9117-4854-A793-E9A5C99ED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23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007BB0-7391-43AE-B8E3-C56100BF7E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C5EB8D-0613-4E1B-97E3-3D4EDC7FCB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2497C-1CA2-4CAB-8313-17C79A42B695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2C88-9954-4B2A-A22D-29E292871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3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F291C-8102-4F90-9615-55A033D41612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DF484-8BFD-4EC1-B1E3-6448705FF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0495-7DB2-49BE-8B6C-DF640219C3BD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8E8A-41E4-4567-BAED-13367D92D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8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667-D7D6-411E-973A-103076479C9F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6F1B-1E60-4BB7-823B-25EA42C63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3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4E6B3-358C-4498-A2A9-20276DFF6760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4DCE-AF45-46F8-A3C6-8EDC0B78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7582-FE87-4E61-847F-86F274A4004A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68AB-D572-4BD4-A531-B33844AD1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6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71AE-03E5-4903-9A3F-31DDD872B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80E95-AC11-4A2C-898E-8A7AAA8C400C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0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4A89-D55A-48BB-BCC0-202EDC77A7BD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A166-881B-422B-A0C7-87DAD68B1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9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AD0BB-C724-4BD0-BF4D-2568CADCDE00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370-7175-4624-88B4-69EFABF30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6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B67B-2EEC-426D-9F4A-B47B1B6F8A83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9AC9-A957-4BFD-8380-0E9292C39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F4803-4C36-498D-AE7B-FC9CEDCFC0C9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3F04-8C87-4504-BC3C-DBD18C6C4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1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915495-2707-49AF-BED7-4A0F91A378D9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9A4E94-CCF2-48E5-A494-CB4EA6657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58" r:id="rId2"/>
    <p:sldLayoutId id="2147483760" r:id="rId3"/>
    <p:sldLayoutId id="2147483757" r:id="rId4"/>
    <p:sldLayoutId id="2147483761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629" y="1385668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/>
              <a:t>Objective: Students will be able to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solidFill>
                  <a:srgbClr val="FF0000"/>
                </a:solidFill>
              </a:rPr>
              <a:t>recognize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solidFill>
                  <a:srgbClr val="FF0000"/>
                </a:solidFill>
              </a:rPr>
              <a:t>- differentiate between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>
                <a:solidFill>
                  <a:srgbClr val="FF0000"/>
                </a:solidFill>
              </a:rPr>
              <a:t>- explain</a:t>
            </a:r>
            <a:r>
              <a:rPr lang="en-US" sz="2800" dirty="0"/>
              <a:t> 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2800" dirty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800" dirty="0"/>
              <a:t>symbolism and allegory as they apply to figurative language usage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11"/>
            <a:ext cx="8305800" cy="12332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>
                <a:solidFill>
                  <a:srgbClr val="FF0000"/>
                </a:solidFill>
              </a:rPr>
              <a:t>Symbolism and Allegory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5314"/>
            <a:ext cx="8229600" cy="4114800"/>
          </a:xfrm>
        </p:spPr>
        <p:txBody>
          <a:bodyPr/>
          <a:lstStyle/>
          <a:p>
            <a:r>
              <a:rPr lang="en-US" sz="3200" dirty="0"/>
              <a:t>A </a:t>
            </a:r>
            <a:r>
              <a:rPr lang="en-US" sz="3200" dirty="0">
                <a:solidFill>
                  <a:srgbClr val="C00000"/>
                </a:solidFill>
              </a:rPr>
              <a:t>symbol</a:t>
            </a:r>
            <a:r>
              <a:rPr lang="en-US" sz="3200" dirty="0"/>
              <a:t> can be a word, place, character or object that means something beyond what it is on a literal level.</a:t>
            </a:r>
          </a:p>
          <a:p>
            <a:endParaRPr lang="en-US" sz="3200" dirty="0"/>
          </a:p>
          <a:p>
            <a:r>
              <a:rPr lang="en-US" sz="3200" dirty="0"/>
              <a:t>An </a:t>
            </a:r>
            <a:r>
              <a:rPr lang="en-US" sz="3200" dirty="0">
                <a:solidFill>
                  <a:srgbClr val="002060"/>
                </a:solidFill>
              </a:rPr>
              <a:t>allegory</a:t>
            </a:r>
            <a:r>
              <a:rPr lang="en-US" sz="3200" dirty="0"/>
              <a:t> involves using many </a:t>
            </a:r>
            <a:r>
              <a:rPr lang="en-US" sz="3200" u="sng" dirty="0"/>
              <a:t>interconnected symbols</a:t>
            </a:r>
            <a:r>
              <a:rPr lang="en-US" sz="3200" dirty="0"/>
              <a:t> or allegorical figures in such a way that nearly every element of the narrative has a meaning beyond the literal level, i.e., everything in the narrative is a symbol that relates to other symbols within the story.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</a:t>
            </a:r>
            <a:r>
              <a:rPr lang="en-US" dirty="0">
                <a:solidFill>
                  <a:srgbClr val="C00000"/>
                </a:solidFill>
              </a:rPr>
              <a:t>Symbolism vs. </a:t>
            </a:r>
            <a:r>
              <a:rPr lang="en-US" dirty="0">
                <a:solidFill>
                  <a:srgbClr val="002060"/>
                </a:solidFill>
              </a:rPr>
              <a:t>Allegory</a:t>
            </a:r>
          </a:p>
        </p:txBody>
      </p:sp>
    </p:spTree>
    <p:extLst>
      <p:ext uri="{BB962C8B-B14F-4D97-AF65-F5344CB8AC3E}">
        <p14:creationId xmlns:p14="http://schemas.microsoft.com/office/powerpoint/2010/main" val="107428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Symbols can be inherited or invented. </a:t>
            </a:r>
          </a:p>
          <a:p>
            <a:r>
              <a:rPr lang="en-US" dirty="0">
                <a:solidFill>
                  <a:schemeClr val="bg1"/>
                </a:solidFill>
              </a:rPr>
              <a:t>Ex. The Statue of Liberty came to symbolize freedom for people immigrating to the United States by way of Ellis Island.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Concept Development: 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Where do Symbols come from?</a:t>
            </a:r>
          </a:p>
        </p:txBody>
      </p:sp>
      <p:pic>
        <p:nvPicPr>
          <p:cNvPr id="33796" name="Picture 4" descr="C:\Users\trimm_n\AppData\Local\Microsoft\Windows\Temporary Internet Files\Content.IE5\0XZUNZTE\MC9001498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1934424" cy="278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C:\Users\trimm_n\AppData\Local\Microsoft\Windows\Temporary Internet Files\Content.IE5\YIIXQC3D\MP90040075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3337505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66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2309446"/>
          </a:xfrm>
        </p:spPr>
        <p:txBody>
          <a:bodyPr/>
          <a:lstStyle/>
          <a:p>
            <a:pPr lvl="1" eaLnBrk="1" hangingPunct="1"/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An Allegory is a story in which characters, settings and actions stand for something beyond themselves.</a:t>
            </a:r>
          </a:p>
          <a:p>
            <a:pPr lvl="1" eaLnBrk="1" hangingPunct="1"/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In some types of Allegories, the characters and setting represent abstract ideas of moral qualities.</a:t>
            </a:r>
          </a:p>
          <a:p>
            <a:pPr lvl="1" eaLnBrk="1" hangingPunct="1"/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In other types, characters and situations stand for historical figures and events.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6000" dirty="0">
                <a:solidFill>
                  <a:srgbClr val="C00000"/>
                </a:solidFill>
              </a:rPr>
              <a:t>Allegory</a:t>
            </a:r>
            <a:r>
              <a:rPr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An Allegory can be read on one level for its </a:t>
            </a:r>
            <a:r>
              <a:rPr lang="en-US" sz="3200" u="sng" dirty="0"/>
              <a:t>literal</a:t>
            </a:r>
            <a:r>
              <a:rPr lang="en-US" sz="3200" dirty="0"/>
              <a:t> or straightforward meaning</a:t>
            </a:r>
          </a:p>
          <a:p>
            <a:r>
              <a:rPr lang="en-US" sz="3200" dirty="0"/>
              <a:t>An allegory can be read for its </a:t>
            </a:r>
            <a:r>
              <a:rPr lang="en-US" sz="3200" u="sng" dirty="0"/>
              <a:t>symbolic</a:t>
            </a:r>
            <a:r>
              <a:rPr lang="en-US" sz="3200" dirty="0"/>
              <a:t>, or </a:t>
            </a:r>
            <a:r>
              <a:rPr lang="en-US" sz="3200" u="sng" dirty="0"/>
              <a:t>allegorical</a:t>
            </a:r>
            <a:r>
              <a:rPr lang="en-US" sz="3200" dirty="0"/>
              <a:t> meaning</a:t>
            </a:r>
          </a:p>
          <a:p>
            <a:r>
              <a:rPr lang="en-US" sz="3200" dirty="0"/>
              <a:t>Allegories are often intended to teach a moral lesson or make a comment about goodness and depravity.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Allegories</a:t>
            </a:r>
          </a:p>
        </p:txBody>
      </p:sp>
      <p:pic>
        <p:nvPicPr>
          <p:cNvPr id="35843" name="Picture 3" descr="C:\Users\trimm_n\AppData\Local\Microsoft\Windows\Temporary Internet Files\Content.IE5\YIIXQC3D\MC9001289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67623"/>
            <a:ext cx="4267200" cy="215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24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/>
              <a:t>“Avatar”</a:t>
            </a:r>
          </a:p>
          <a:p>
            <a:pPr marL="0" indent="0">
              <a:buNone/>
            </a:pPr>
            <a:r>
              <a:rPr lang="en-US" dirty="0"/>
              <a:t>	Allegory for _______________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“Wall-E”</a:t>
            </a:r>
          </a:p>
          <a:p>
            <a:pPr marL="0" indent="0">
              <a:buNone/>
            </a:pPr>
            <a:r>
              <a:rPr lang="en-US" dirty="0"/>
              <a:t>	Allegory for _______________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“The Lord of the Flies”</a:t>
            </a:r>
          </a:p>
          <a:p>
            <a:pPr marL="0" indent="0">
              <a:buNone/>
            </a:pPr>
            <a:r>
              <a:rPr lang="en-US" dirty="0"/>
              <a:t>	Allegory for _______________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“Animal Farm”</a:t>
            </a:r>
          </a:p>
          <a:p>
            <a:pPr marL="0" indent="0">
              <a:buNone/>
            </a:pPr>
            <a:r>
              <a:rPr lang="en-US" dirty="0"/>
              <a:t>	Political allegory for ________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Symbols and Allegory in stories you may have read or film you may have seen</a:t>
            </a:r>
          </a:p>
        </p:txBody>
      </p:sp>
    </p:spTree>
    <p:extLst>
      <p:ext uri="{BB962C8B-B14F-4D97-AF65-F5344CB8AC3E}">
        <p14:creationId xmlns:p14="http://schemas.microsoft.com/office/powerpoint/2010/main" val="101977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/>
              <a:t>“Avatar”</a:t>
            </a:r>
          </a:p>
          <a:p>
            <a:pPr marL="0" indent="0">
              <a:buNone/>
            </a:pPr>
            <a:r>
              <a:rPr lang="en-US" dirty="0"/>
              <a:t>	Allegory for Amazon Rainforest / natural network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“Wall-E”</a:t>
            </a:r>
          </a:p>
          <a:p>
            <a:pPr marL="0" indent="0">
              <a:buNone/>
            </a:pPr>
            <a:r>
              <a:rPr lang="en-US" dirty="0"/>
              <a:t>	Allegory for Earth’s preservation / revival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“The Lord of the Flies”</a:t>
            </a:r>
          </a:p>
          <a:p>
            <a:pPr marL="0" indent="0">
              <a:buNone/>
            </a:pPr>
            <a:r>
              <a:rPr lang="en-US" dirty="0"/>
              <a:t>	Allegory for law and order / society and morality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“Animal Farm”</a:t>
            </a:r>
          </a:p>
          <a:p>
            <a:pPr marL="0" indent="0">
              <a:buNone/>
            </a:pPr>
            <a:r>
              <a:rPr lang="en-US" dirty="0"/>
              <a:t>	Political allegory for Russia and Communism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Symbols and Allegory in stories you may have read or film you may have seen</a:t>
            </a:r>
          </a:p>
        </p:txBody>
      </p:sp>
    </p:spTree>
    <p:extLst>
      <p:ext uri="{BB962C8B-B14F-4D97-AF65-F5344CB8AC3E}">
        <p14:creationId xmlns:p14="http://schemas.microsoft.com/office/powerpoint/2010/main" val="421524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908</TotalTime>
  <Words>271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Paper</vt:lpstr>
      <vt:lpstr>Symbolism and Allegory</vt:lpstr>
      <vt:lpstr>        Symbolism vs. Allegory</vt:lpstr>
      <vt:lpstr>     Concept Development:  Where do Symbols come from?</vt:lpstr>
      <vt:lpstr>Allegory </vt:lpstr>
      <vt:lpstr>Examples of Allegories</vt:lpstr>
      <vt:lpstr>Symbols and Allegory in stories you may have read or film you may have seen</vt:lpstr>
      <vt:lpstr>Symbols and Allegory in stories you may have read or film you may have 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Symbolism and Allegory</dc:title>
  <dc:creator>home</dc:creator>
  <cp:lastModifiedBy>Soss, Rachael</cp:lastModifiedBy>
  <cp:revision>54</cp:revision>
  <dcterms:created xsi:type="dcterms:W3CDTF">2010-01-24T23:38:25Z</dcterms:created>
  <dcterms:modified xsi:type="dcterms:W3CDTF">2016-09-06T11:06:28Z</dcterms:modified>
</cp:coreProperties>
</file>