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4" r:id="rId3"/>
    <p:sldId id="275" r:id="rId4"/>
    <p:sldId id="258" r:id="rId5"/>
    <p:sldId id="257" r:id="rId6"/>
    <p:sldId id="259" r:id="rId7"/>
    <p:sldId id="261" r:id="rId8"/>
    <p:sldId id="262" r:id="rId9"/>
    <p:sldId id="264" r:id="rId10"/>
    <p:sldId id="265" r:id="rId11"/>
    <p:sldId id="266" r:id="rId12"/>
    <p:sldId id="267" r:id="rId13"/>
    <p:sldId id="268" r:id="rId14"/>
    <p:sldId id="273"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A71EFF-4945-334D-A6C3-DF7BC43087CB}" type="doc">
      <dgm:prSet loTypeId="urn:microsoft.com/office/officeart/2005/8/layout/chevron2" loCatId="" qsTypeId="urn:microsoft.com/office/officeart/2005/8/quickstyle/simple4" qsCatId="simple" csTypeId="urn:microsoft.com/office/officeart/2005/8/colors/accent1_2" csCatId="accent1" phldr="1"/>
      <dgm:spPr/>
      <dgm:t>
        <a:bodyPr/>
        <a:lstStyle/>
        <a:p>
          <a:endParaRPr lang="en-US"/>
        </a:p>
      </dgm:t>
    </dgm:pt>
    <dgm:pt modelId="{43A913E9-1B67-AC43-86EC-079384A3C8B2}">
      <dgm:prSet phldrT="[Text]" custT="1"/>
      <dgm:spPr/>
      <dgm:t>
        <a:bodyPr/>
        <a:lstStyle/>
        <a:p>
          <a:r>
            <a:rPr lang="en-US" sz="2000" dirty="0">
              <a:solidFill>
                <a:srgbClr val="FFFFFF"/>
              </a:solidFill>
            </a:rPr>
            <a:t>Story Details</a:t>
          </a:r>
        </a:p>
      </dgm:t>
    </dgm:pt>
    <dgm:pt modelId="{A2EE89E3-59ED-4C45-9C3E-1A0311ACFFBF}" type="parTrans" cxnId="{93E6E821-B939-0647-B9D0-D5BB3ABB2FAA}">
      <dgm:prSet/>
      <dgm:spPr/>
      <dgm:t>
        <a:bodyPr/>
        <a:lstStyle/>
        <a:p>
          <a:endParaRPr lang="en-US"/>
        </a:p>
      </dgm:t>
    </dgm:pt>
    <dgm:pt modelId="{44B48D79-D842-924B-9B0F-B2A798641434}" type="sibTrans" cxnId="{93E6E821-B939-0647-B9D0-D5BB3ABB2FAA}">
      <dgm:prSet/>
      <dgm:spPr/>
      <dgm:t>
        <a:bodyPr/>
        <a:lstStyle/>
        <a:p>
          <a:endParaRPr lang="en-US"/>
        </a:p>
      </dgm:t>
    </dgm:pt>
    <dgm:pt modelId="{F7904C49-BC1F-E448-BEB5-4B6A9015004F}">
      <dgm:prSet phldrT="[Text]" custT="1"/>
      <dgm:spPr/>
      <dgm:t>
        <a:bodyPr/>
        <a:lstStyle/>
        <a:p>
          <a:r>
            <a:rPr lang="en-US" sz="2400" dirty="0"/>
            <a:t>Alex demands that Bob and Jake bully Ryan.</a:t>
          </a:r>
        </a:p>
      </dgm:t>
    </dgm:pt>
    <dgm:pt modelId="{CD74104E-A57A-2742-B64C-36811F9A45E2}" type="parTrans" cxnId="{C8FCBC36-710E-1640-A65F-DD5AB882830F}">
      <dgm:prSet/>
      <dgm:spPr/>
      <dgm:t>
        <a:bodyPr/>
        <a:lstStyle/>
        <a:p>
          <a:endParaRPr lang="en-US"/>
        </a:p>
      </dgm:t>
    </dgm:pt>
    <dgm:pt modelId="{9150C0D0-2F93-B34F-A908-6D8BC4A1935A}" type="sibTrans" cxnId="{C8FCBC36-710E-1640-A65F-DD5AB882830F}">
      <dgm:prSet/>
      <dgm:spPr/>
      <dgm:t>
        <a:bodyPr/>
        <a:lstStyle/>
        <a:p>
          <a:endParaRPr lang="en-US"/>
        </a:p>
      </dgm:t>
    </dgm:pt>
    <dgm:pt modelId="{97841BED-5C34-3544-A235-689BCF3801A6}">
      <dgm:prSet phldrT="[Text]" custT="1"/>
      <dgm:spPr/>
      <dgm:t>
        <a:bodyPr/>
        <a:lstStyle/>
        <a:p>
          <a:r>
            <a:rPr lang="en-US" sz="2400" dirty="0"/>
            <a:t>Jake refuses. Bob bullies Ryan but feels bad afterward.</a:t>
          </a:r>
        </a:p>
      </dgm:t>
    </dgm:pt>
    <dgm:pt modelId="{519C8C13-AC80-3B40-9836-B329056CFFC2}" type="parTrans" cxnId="{4FA756DE-90FE-4843-9866-35DDF28F9C41}">
      <dgm:prSet/>
      <dgm:spPr/>
      <dgm:t>
        <a:bodyPr/>
        <a:lstStyle/>
        <a:p>
          <a:endParaRPr lang="en-US"/>
        </a:p>
      </dgm:t>
    </dgm:pt>
    <dgm:pt modelId="{AA91EF17-FF3D-D34C-8527-E8C00D6E6D4C}" type="sibTrans" cxnId="{4FA756DE-90FE-4843-9866-35DDF28F9C41}">
      <dgm:prSet/>
      <dgm:spPr/>
      <dgm:t>
        <a:bodyPr/>
        <a:lstStyle/>
        <a:p>
          <a:endParaRPr lang="en-US"/>
        </a:p>
      </dgm:t>
    </dgm:pt>
    <dgm:pt modelId="{EE168622-DA49-904B-A212-9C90F1ADF1B4}">
      <dgm:prSet phldrT="[Text]" custT="1"/>
      <dgm:spPr/>
      <dgm:t>
        <a:bodyPr/>
        <a:lstStyle/>
        <a:p>
          <a:r>
            <a:rPr lang="en-US" sz="2000" dirty="0">
              <a:solidFill>
                <a:schemeClr val="bg1"/>
              </a:solidFill>
            </a:rPr>
            <a:t>Implied Theme</a:t>
          </a:r>
        </a:p>
      </dgm:t>
    </dgm:pt>
    <dgm:pt modelId="{63E1471A-286F-B945-8648-93562984672A}" type="parTrans" cxnId="{C5B6CA5D-C76D-BE40-B8AD-6C589BF73A74}">
      <dgm:prSet/>
      <dgm:spPr/>
      <dgm:t>
        <a:bodyPr/>
        <a:lstStyle/>
        <a:p>
          <a:endParaRPr lang="en-US"/>
        </a:p>
      </dgm:t>
    </dgm:pt>
    <dgm:pt modelId="{19834CF3-4580-7248-860F-BD352884FFDF}" type="sibTrans" cxnId="{C5B6CA5D-C76D-BE40-B8AD-6C589BF73A74}">
      <dgm:prSet/>
      <dgm:spPr/>
      <dgm:t>
        <a:bodyPr/>
        <a:lstStyle/>
        <a:p>
          <a:endParaRPr lang="en-US"/>
        </a:p>
      </dgm:t>
    </dgm:pt>
    <dgm:pt modelId="{62F69728-C749-9040-A6C3-20B8CAC8ACAE}">
      <dgm:prSet phldrT="[Text]" custT="1"/>
      <dgm:spPr/>
      <dgm:t>
        <a:bodyPr/>
        <a:lstStyle/>
        <a:p>
          <a:r>
            <a:rPr lang="en-US" sz="2400" dirty="0"/>
            <a:t>Stay true to your own values.</a:t>
          </a:r>
        </a:p>
      </dgm:t>
    </dgm:pt>
    <dgm:pt modelId="{A17D5974-CB67-9143-8959-1E046F0EFBBA}" type="parTrans" cxnId="{C64EE375-97CA-034C-9547-9B399CB91967}">
      <dgm:prSet/>
      <dgm:spPr/>
      <dgm:t>
        <a:bodyPr/>
        <a:lstStyle/>
        <a:p>
          <a:endParaRPr lang="en-US"/>
        </a:p>
      </dgm:t>
    </dgm:pt>
    <dgm:pt modelId="{A0CFAF25-BD9D-6643-A6AB-2808F9308A0D}" type="sibTrans" cxnId="{C64EE375-97CA-034C-9547-9B399CB91967}">
      <dgm:prSet/>
      <dgm:spPr/>
      <dgm:t>
        <a:bodyPr/>
        <a:lstStyle/>
        <a:p>
          <a:endParaRPr lang="en-US"/>
        </a:p>
      </dgm:t>
    </dgm:pt>
    <dgm:pt modelId="{2D709D7A-7E5B-8340-9496-BBED7D862A12}">
      <dgm:prSet phldrT="[Text]" custT="1"/>
      <dgm:spPr/>
      <dgm:t>
        <a:bodyPr/>
        <a:lstStyle/>
        <a:p>
          <a:r>
            <a:rPr lang="en-US" sz="2000" dirty="0">
              <a:solidFill>
                <a:srgbClr val="FFFFFF"/>
              </a:solidFill>
            </a:rPr>
            <a:t>Generalization from details</a:t>
          </a:r>
          <a:endParaRPr lang="en-US" sz="2400" dirty="0">
            <a:solidFill>
              <a:srgbClr val="FFFFFF"/>
            </a:solidFill>
          </a:endParaRPr>
        </a:p>
      </dgm:t>
    </dgm:pt>
    <dgm:pt modelId="{550B6B02-0FDA-AA41-8371-3BA59E9B4BE7}" type="parTrans" cxnId="{E2328F41-A496-4142-BBEB-AE9458BD9DDF}">
      <dgm:prSet/>
      <dgm:spPr/>
      <dgm:t>
        <a:bodyPr/>
        <a:lstStyle/>
        <a:p>
          <a:endParaRPr lang="en-US"/>
        </a:p>
      </dgm:t>
    </dgm:pt>
    <dgm:pt modelId="{7E53AD9B-517E-E244-843A-C3A43BA876DD}" type="sibTrans" cxnId="{E2328F41-A496-4142-BBEB-AE9458BD9DDF}">
      <dgm:prSet/>
      <dgm:spPr/>
      <dgm:t>
        <a:bodyPr/>
        <a:lstStyle/>
        <a:p>
          <a:endParaRPr lang="en-US"/>
        </a:p>
      </dgm:t>
    </dgm:pt>
    <dgm:pt modelId="{D1DBF7D0-9B95-6D44-9742-152473EA811B}">
      <dgm:prSet phldrT="[Text]" custT="1"/>
      <dgm:spPr/>
      <dgm:t>
        <a:bodyPr/>
        <a:lstStyle/>
        <a:p>
          <a:r>
            <a:rPr lang="en-US" sz="2400" dirty="0"/>
            <a:t>People who act against their better judgment may feel bad afterward.</a:t>
          </a:r>
        </a:p>
      </dgm:t>
    </dgm:pt>
    <dgm:pt modelId="{A205560A-D6B4-754D-ABA1-1C50D55E8271}" type="parTrans" cxnId="{8197809B-B1A1-4D48-B975-7EE58D288DF5}">
      <dgm:prSet/>
      <dgm:spPr/>
      <dgm:t>
        <a:bodyPr/>
        <a:lstStyle/>
        <a:p>
          <a:endParaRPr lang="en-US"/>
        </a:p>
      </dgm:t>
    </dgm:pt>
    <dgm:pt modelId="{5EAC2378-9021-4040-BA1C-0145B5895CA3}" type="sibTrans" cxnId="{8197809B-B1A1-4D48-B975-7EE58D288DF5}">
      <dgm:prSet/>
      <dgm:spPr/>
      <dgm:t>
        <a:bodyPr/>
        <a:lstStyle/>
        <a:p>
          <a:endParaRPr lang="en-US"/>
        </a:p>
      </dgm:t>
    </dgm:pt>
    <dgm:pt modelId="{991294C1-545A-5D4C-8697-78A37518BE5F}" type="pres">
      <dgm:prSet presAssocID="{5BA71EFF-4945-334D-A6C3-DF7BC43087CB}" presName="linearFlow" presStyleCnt="0">
        <dgm:presLayoutVars>
          <dgm:dir/>
          <dgm:animLvl val="lvl"/>
          <dgm:resizeHandles val="exact"/>
        </dgm:presLayoutVars>
      </dgm:prSet>
      <dgm:spPr/>
    </dgm:pt>
    <dgm:pt modelId="{5FE55FD5-F099-1545-BA8A-DF5FDA710AAD}" type="pres">
      <dgm:prSet presAssocID="{43A913E9-1B67-AC43-86EC-079384A3C8B2}" presName="composite" presStyleCnt="0"/>
      <dgm:spPr/>
    </dgm:pt>
    <dgm:pt modelId="{5ECF2D15-9366-FF47-8370-53060AF28DBB}" type="pres">
      <dgm:prSet presAssocID="{43A913E9-1B67-AC43-86EC-079384A3C8B2}" presName="parentText" presStyleLbl="alignNode1" presStyleIdx="0" presStyleCnt="3" custScaleX="101662">
        <dgm:presLayoutVars>
          <dgm:chMax val="1"/>
          <dgm:bulletEnabled val="1"/>
        </dgm:presLayoutVars>
      </dgm:prSet>
      <dgm:spPr/>
    </dgm:pt>
    <dgm:pt modelId="{D42831D6-26A7-9B4A-B4E3-FFAD4D49D79C}" type="pres">
      <dgm:prSet presAssocID="{43A913E9-1B67-AC43-86EC-079384A3C8B2}" presName="descendantText" presStyleLbl="alignAcc1" presStyleIdx="0" presStyleCnt="3">
        <dgm:presLayoutVars>
          <dgm:bulletEnabled val="1"/>
        </dgm:presLayoutVars>
      </dgm:prSet>
      <dgm:spPr/>
    </dgm:pt>
    <dgm:pt modelId="{E579E75A-AEC3-184D-91C9-E43C3ED44C93}" type="pres">
      <dgm:prSet presAssocID="{44B48D79-D842-924B-9B0F-B2A798641434}" presName="sp" presStyleCnt="0"/>
      <dgm:spPr/>
    </dgm:pt>
    <dgm:pt modelId="{5F0CF121-7F53-1E48-A33D-0220D7DB99B6}" type="pres">
      <dgm:prSet presAssocID="{2D709D7A-7E5B-8340-9496-BBED7D862A12}" presName="composite" presStyleCnt="0"/>
      <dgm:spPr/>
    </dgm:pt>
    <dgm:pt modelId="{455080DE-B403-5243-8453-081AE5D957CE}" type="pres">
      <dgm:prSet presAssocID="{2D709D7A-7E5B-8340-9496-BBED7D862A12}" presName="parentText" presStyleLbl="alignNode1" presStyleIdx="1" presStyleCnt="3" custScaleX="100555">
        <dgm:presLayoutVars>
          <dgm:chMax val="1"/>
          <dgm:bulletEnabled val="1"/>
        </dgm:presLayoutVars>
      </dgm:prSet>
      <dgm:spPr/>
    </dgm:pt>
    <dgm:pt modelId="{7AE8DD37-7CE4-5544-A187-9EA74BA80857}" type="pres">
      <dgm:prSet presAssocID="{2D709D7A-7E5B-8340-9496-BBED7D862A12}" presName="descendantText" presStyleLbl="alignAcc1" presStyleIdx="1" presStyleCnt="3" custScaleX="100055">
        <dgm:presLayoutVars>
          <dgm:bulletEnabled val="1"/>
        </dgm:presLayoutVars>
      </dgm:prSet>
      <dgm:spPr/>
    </dgm:pt>
    <dgm:pt modelId="{F90853F2-6BD2-EF43-B901-E48D4080A58F}" type="pres">
      <dgm:prSet presAssocID="{7E53AD9B-517E-E244-843A-C3A43BA876DD}" presName="sp" presStyleCnt="0"/>
      <dgm:spPr/>
    </dgm:pt>
    <dgm:pt modelId="{9B99E9CB-FE6E-234E-BA92-56F547CECFB8}" type="pres">
      <dgm:prSet presAssocID="{EE168622-DA49-904B-A212-9C90F1ADF1B4}" presName="composite" presStyleCnt="0"/>
      <dgm:spPr/>
    </dgm:pt>
    <dgm:pt modelId="{5F397AA3-4610-5C4F-BE56-7A27C95E35C9}" type="pres">
      <dgm:prSet presAssocID="{EE168622-DA49-904B-A212-9C90F1ADF1B4}" presName="parentText" presStyleLbl="alignNode1" presStyleIdx="2" presStyleCnt="3">
        <dgm:presLayoutVars>
          <dgm:chMax val="1"/>
          <dgm:bulletEnabled val="1"/>
        </dgm:presLayoutVars>
      </dgm:prSet>
      <dgm:spPr/>
    </dgm:pt>
    <dgm:pt modelId="{0AC932D2-2E86-0E41-87AB-4293188D4AE2}" type="pres">
      <dgm:prSet presAssocID="{EE168622-DA49-904B-A212-9C90F1ADF1B4}" presName="descendantText" presStyleLbl="alignAcc1" presStyleIdx="2" presStyleCnt="3">
        <dgm:presLayoutVars>
          <dgm:bulletEnabled val="1"/>
        </dgm:presLayoutVars>
      </dgm:prSet>
      <dgm:spPr/>
    </dgm:pt>
  </dgm:ptLst>
  <dgm:cxnLst>
    <dgm:cxn modelId="{4FA756DE-90FE-4843-9866-35DDF28F9C41}" srcId="{43A913E9-1B67-AC43-86EC-079384A3C8B2}" destId="{97841BED-5C34-3544-A235-689BCF3801A6}" srcOrd="1" destOrd="0" parTransId="{519C8C13-AC80-3B40-9836-B329056CFFC2}" sibTransId="{AA91EF17-FF3D-D34C-8527-E8C00D6E6D4C}"/>
    <dgm:cxn modelId="{93E6E821-B939-0647-B9D0-D5BB3ABB2FAA}" srcId="{5BA71EFF-4945-334D-A6C3-DF7BC43087CB}" destId="{43A913E9-1B67-AC43-86EC-079384A3C8B2}" srcOrd="0" destOrd="0" parTransId="{A2EE89E3-59ED-4C45-9C3E-1A0311ACFFBF}" sibTransId="{44B48D79-D842-924B-9B0F-B2A798641434}"/>
    <dgm:cxn modelId="{C5B6CA5D-C76D-BE40-B8AD-6C589BF73A74}" srcId="{5BA71EFF-4945-334D-A6C3-DF7BC43087CB}" destId="{EE168622-DA49-904B-A212-9C90F1ADF1B4}" srcOrd="2" destOrd="0" parTransId="{63E1471A-286F-B945-8648-93562984672A}" sibTransId="{19834CF3-4580-7248-860F-BD352884FFDF}"/>
    <dgm:cxn modelId="{3962DB4B-6CC3-4C43-989F-1F5292085C75}" type="presOf" srcId="{62F69728-C749-9040-A6C3-20B8CAC8ACAE}" destId="{0AC932D2-2E86-0E41-87AB-4293188D4AE2}" srcOrd="0" destOrd="0" presId="urn:microsoft.com/office/officeart/2005/8/layout/chevron2"/>
    <dgm:cxn modelId="{F3B31AA7-6B7C-7D45-BBC6-6E8730D6A76E}" type="presOf" srcId="{EE168622-DA49-904B-A212-9C90F1ADF1B4}" destId="{5F397AA3-4610-5C4F-BE56-7A27C95E35C9}" srcOrd="0" destOrd="0" presId="urn:microsoft.com/office/officeart/2005/8/layout/chevron2"/>
    <dgm:cxn modelId="{C3CA4FE8-7F24-F04F-A841-A7DF570E7B5B}" type="presOf" srcId="{F7904C49-BC1F-E448-BEB5-4B6A9015004F}" destId="{D42831D6-26A7-9B4A-B4E3-FFAD4D49D79C}" srcOrd="0" destOrd="0" presId="urn:microsoft.com/office/officeart/2005/8/layout/chevron2"/>
    <dgm:cxn modelId="{5A7F4B20-5BA0-5849-BB35-AB51EFEF3AC1}" type="presOf" srcId="{43A913E9-1B67-AC43-86EC-079384A3C8B2}" destId="{5ECF2D15-9366-FF47-8370-53060AF28DBB}" srcOrd="0" destOrd="0" presId="urn:microsoft.com/office/officeart/2005/8/layout/chevron2"/>
    <dgm:cxn modelId="{DFBEA2A4-BE38-D044-9328-0015C44A26A3}" type="presOf" srcId="{5BA71EFF-4945-334D-A6C3-DF7BC43087CB}" destId="{991294C1-545A-5D4C-8697-78A37518BE5F}" srcOrd="0" destOrd="0" presId="urn:microsoft.com/office/officeart/2005/8/layout/chevron2"/>
    <dgm:cxn modelId="{E2328F41-A496-4142-BBEB-AE9458BD9DDF}" srcId="{5BA71EFF-4945-334D-A6C3-DF7BC43087CB}" destId="{2D709D7A-7E5B-8340-9496-BBED7D862A12}" srcOrd="1" destOrd="0" parTransId="{550B6B02-0FDA-AA41-8371-3BA59E9B4BE7}" sibTransId="{7E53AD9B-517E-E244-843A-C3A43BA876DD}"/>
    <dgm:cxn modelId="{84B9D373-9493-4A40-94D3-4282F73626A0}" type="presOf" srcId="{D1DBF7D0-9B95-6D44-9742-152473EA811B}" destId="{7AE8DD37-7CE4-5544-A187-9EA74BA80857}" srcOrd="0" destOrd="0" presId="urn:microsoft.com/office/officeart/2005/8/layout/chevron2"/>
    <dgm:cxn modelId="{C64EE375-97CA-034C-9547-9B399CB91967}" srcId="{EE168622-DA49-904B-A212-9C90F1ADF1B4}" destId="{62F69728-C749-9040-A6C3-20B8CAC8ACAE}" srcOrd="0" destOrd="0" parTransId="{A17D5974-CB67-9143-8959-1E046F0EFBBA}" sibTransId="{A0CFAF25-BD9D-6643-A6AB-2808F9308A0D}"/>
    <dgm:cxn modelId="{8197809B-B1A1-4D48-B975-7EE58D288DF5}" srcId="{2D709D7A-7E5B-8340-9496-BBED7D862A12}" destId="{D1DBF7D0-9B95-6D44-9742-152473EA811B}" srcOrd="0" destOrd="0" parTransId="{A205560A-D6B4-754D-ABA1-1C50D55E8271}" sibTransId="{5EAC2378-9021-4040-BA1C-0145B5895CA3}"/>
    <dgm:cxn modelId="{C8FCBC36-710E-1640-A65F-DD5AB882830F}" srcId="{43A913E9-1B67-AC43-86EC-079384A3C8B2}" destId="{F7904C49-BC1F-E448-BEB5-4B6A9015004F}" srcOrd="0" destOrd="0" parTransId="{CD74104E-A57A-2742-B64C-36811F9A45E2}" sibTransId="{9150C0D0-2F93-B34F-A908-6D8BC4A1935A}"/>
    <dgm:cxn modelId="{F34EF68B-2297-A54A-8687-854121B4408F}" type="presOf" srcId="{97841BED-5C34-3544-A235-689BCF3801A6}" destId="{D42831D6-26A7-9B4A-B4E3-FFAD4D49D79C}" srcOrd="0" destOrd="1" presId="urn:microsoft.com/office/officeart/2005/8/layout/chevron2"/>
    <dgm:cxn modelId="{0D4118BF-E69D-184C-AB7F-0629BC4DA57F}" type="presOf" srcId="{2D709D7A-7E5B-8340-9496-BBED7D862A12}" destId="{455080DE-B403-5243-8453-081AE5D957CE}" srcOrd="0" destOrd="0" presId="urn:microsoft.com/office/officeart/2005/8/layout/chevron2"/>
    <dgm:cxn modelId="{C12A985F-8CA3-734F-9770-30474F212A95}" type="presParOf" srcId="{991294C1-545A-5D4C-8697-78A37518BE5F}" destId="{5FE55FD5-F099-1545-BA8A-DF5FDA710AAD}" srcOrd="0" destOrd="0" presId="urn:microsoft.com/office/officeart/2005/8/layout/chevron2"/>
    <dgm:cxn modelId="{41FBC9B0-2B4B-5249-A5E1-2B52C82E5551}" type="presParOf" srcId="{5FE55FD5-F099-1545-BA8A-DF5FDA710AAD}" destId="{5ECF2D15-9366-FF47-8370-53060AF28DBB}" srcOrd="0" destOrd="0" presId="urn:microsoft.com/office/officeart/2005/8/layout/chevron2"/>
    <dgm:cxn modelId="{54A99216-B474-6C49-BDAA-0A02A89274D2}" type="presParOf" srcId="{5FE55FD5-F099-1545-BA8A-DF5FDA710AAD}" destId="{D42831D6-26A7-9B4A-B4E3-FFAD4D49D79C}" srcOrd="1" destOrd="0" presId="urn:microsoft.com/office/officeart/2005/8/layout/chevron2"/>
    <dgm:cxn modelId="{8902C994-7352-484B-8A7D-85FD2039FEA9}" type="presParOf" srcId="{991294C1-545A-5D4C-8697-78A37518BE5F}" destId="{E579E75A-AEC3-184D-91C9-E43C3ED44C93}" srcOrd="1" destOrd="0" presId="urn:microsoft.com/office/officeart/2005/8/layout/chevron2"/>
    <dgm:cxn modelId="{3558BB71-7DD2-EA49-8E9C-5A77D662A1FC}" type="presParOf" srcId="{991294C1-545A-5D4C-8697-78A37518BE5F}" destId="{5F0CF121-7F53-1E48-A33D-0220D7DB99B6}" srcOrd="2" destOrd="0" presId="urn:microsoft.com/office/officeart/2005/8/layout/chevron2"/>
    <dgm:cxn modelId="{3F24A414-9796-E04F-BBDF-D9875D739B99}" type="presParOf" srcId="{5F0CF121-7F53-1E48-A33D-0220D7DB99B6}" destId="{455080DE-B403-5243-8453-081AE5D957CE}" srcOrd="0" destOrd="0" presId="urn:microsoft.com/office/officeart/2005/8/layout/chevron2"/>
    <dgm:cxn modelId="{E4EC8441-69E2-4446-96BE-3CC1FBAD3C31}" type="presParOf" srcId="{5F0CF121-7F53-1E48-A33D-0220D7DB99B6}" destId="{7AE8DD37-7CE4-5544-A187-9EA74BA80857}" srcOrd="1" destOrd="0" presId="urn:microsoft.com/office/officeart/2005/8/layout/chevron2"/>
    <dgm:cxn modelId="{9F2220E6-4ACC-1C40-98F0-7EDF3B60DEC1}" type="presParOf" srcId="{991294C1-545A-5D4C-8697-78A37518BE5F}" destId="{F90853F2-6BD2-EF43-B901-E48D4080A58F}" srcOrd="3" destOrd="0" presId="urn:microsoft.com/office/officeart/2005/8/layout/chevron2"/>
    <dgm:cxn modelId="{2739A158-4A53-C041-83F9-E1E2543B2160}" type="presParOf" srcId="{991294C1-545A-5D4C-8697-78A37518BE5F}" destId="{9B99E9CB-FE6E-234E-BA92-56F547CECFB8}" srcOrd="4" destOrd="0" presId="urn:microsoft.com/office/officeart/2005/8/layout/chevron2"/>
    <dgm:cxn modelId="{B30E7271-0E1F-DB4E-9018-C04FDA71D657}" type="presParOf" srcId="{9B99E9CB-FE6E-234E-BA92-56F547CECFB8}" destId="{5F397AA3-4610-5C4F-BE56-7A27C95E35C9}" srcOrd="0" destOrd="0" presId="urn:microsoft.com/office/officeart/2005/8/layout/chevron2"/>
    <dgm:cxn modelId="{D84BC87B-ADE1-C941-8A29-EC9D05C171B4}" type="presParOf" srcId="{9B99E9CB-FE6E-234E-BA92-56F547CECFB8}" destId="{0AC932D2-2E86-0E41-87AB-4293188D4AE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B7B4CF-F538-8A46-8641-89D066DCC328}" type="doc">
      <dgm:prSet loTypeId="urn:microsoft.com/office/officeart/2005/8/layout/chevron2" loCatId="" qsTypeId="urn:microsoft.com/office/officeart/2005/8/quickstyle/simple4" qsCatId="simple" csTypeId="urn:microsoft.com/office/officeart/2005/8/colors/accent1_2" csCatId="accent1" phldr="1"/>
      <dgm:spPr/>
      <dgm:t>
        <a:bodyPr/>
        <a:lstStyle/>
        <a:p>
          <a:endParaRPr lang="en-US"/>
        </a:p>
      </dgm:t>
    </dgm:pt>
    <dgm:pt modelId="{ADEC2C76-D470-5745-90B5-EC41C83D0DBF}">
      <dgm:prSet phldrT="[Text]"/>
      <dgm:spPr/>
      <dgm:t>
        <a:bodyPr/>
        <a:lstStyle/>
        <a:p>
          <a:r>
            <a:rPr lang="en-US" dirty="0"/>
            <a:t>Story Details</a:t>
          </a:r>
        </a:p>
      </dgm:t>
    </dgm:pt>
    <dgm:pt modelId="{EC002C2F-6CD3-ED4F-AA66-34CB654CDE01}" type="parTrans" cxnId="{8C152473-D612-AD4A-9494-71EF01DA183C}">
      <dgm:prSet/>
      <dgm:spPr/>
      <dgm:t>
        <a:bodyPr/>
        <a:lstStyle/>
        <a:p>
          <a:endParaRPr lang="en-US"/>
        </a:p>
      </dgm:t>
    </dgm:pt>
    <dgm:pt modelId="{B7110BD9-93BE-9A48-A465-45734B521153}" type="sibTrans" cxnId="{8C152473-D612-AD4A-9494-71EF01DA183C}">
      <dgm:prSet/>
      <dgm:spPr/>
      <dgm:t>
        <a:bodyPr/>
        <a:lstStyle/>
        <a:p>
          <a:endParaRPr lang="en-US"/>
        </a:p>
      </dgm:t>
    </dgm:pt>
    <dgm:pt modelId="{F1855285-7F04-8949-902B-DF374D81DBB2}">
      <dgm:prSet phldrT="[Text]" custT="1"/>
      <dgm:spPr/>
      <dgm:t>
        <a:bodyPr/>
        <a:lstStyle/>
        <a:p>
          <a:r>
            <a:rPr lang="en-US" sz="3200" dirty="0"/>
            <a:t>Man attending party, mention of the clothing being ordinary, changing of outfit, treatment of the man after changing</a:t>
          </a:r>
        </a:p>
      </dgm:t>
    </dgm:pt>
    <dgm:pt modelId="{AD9EE090-5FC1-F04D-B68C-F1B5227766ED}" type="parTrans" cxnId="{C8C198F7-631F-A34C-8410-4C1971E7BF82}">
      <dgm:prSet/>
      <dgm:spPr/>
      <dgm:t>
        <a:bodyPr/>
        <a:lstStyle/>
        <a:p>
          <a:endParaRPr lang="en-US"/>
        </a:p>
      </dgm:t>
    </dgm:pt>
    <dgm:pt modelId="{16D9363E-C348-7D43-AEDB-FA374419DF2E}" type="sibTrans" cxnId="{C8C198F7-631F-A34C-8410-4C1971E7BF82}">
      <dgm:prSet/>
      <dgm:spPr/>
      <dgm:t>
        <a:bodyPr/>
        <a:lstStyle/>
        <a:p>
          <a:endParaRPr lang="en-US"/>
        </a:p>
      </dgm:t>
    </dgm:pt>
    <dgm:pt modelId="{EB3E4808-3F8B-A34A-85EF-EE10CD9D6BAE}">
      <dgm:prSet phldrT="[Text]"/>
      <dgm:spPr/>
      <dgm:t>
        <a:bodyPr/>
        <a:lstStyle/>
        <a:p>
          <a:r>
            <a:rPr lang="en-US" dirty="0"/>
            <a:t>Generalization</a:t>
          </a:r>
        </a:p>
      </dgm:t>
    </dgm:pt>
    <dgm:pt modelId="{9E524998-5F99-C942-BEB8-0F38AE1CC4CB}" type="parTrans" cxnId="{D121736A-BA5F-B542-88DF-1B0A8F94A5CC}">
      <dgm:prSet/>
      <dgm:spPr/>
      <dgm:t>
        <a:bodyPr/>
        <a:lstStyle/>
        <a:p>
          <a:endParaRPr lang="en-US"/>
        </a:p>
      </dgm:t>
    </dgm:pt>
    <dgm:pt modelId="{6DF23373-2D87-CB46-A975-F092E328DE2B}" type="sibTrans" cxnId="{D121736A-BA5F-B542-88DF-1B0A8F94A5CC}">
      <dgm:prSet/>
      <dgm:spPr/>
      <dgm:t>
        <a:bodyPr/>
        <a:lstStyle/>
        <a:p>
          <a:endParaRPr lang="en-US"/>
        </a:p>
      </dgm:t>
    </dgm:pt>
    <dgm:pt modelId="{4EC00CC1-9BB8-3647-A3A0-FE84A2781FC8}">
      <dgm:prSet phldrT="[Text]"/>
      <dgm:spPr/>
      <dgm:t>
        <a:bodyPr/>
        <a:lstStyle/>
        <a:p>
          <a:r>
            <a:rPr lang="en-US" dirty="0"/>
            <a:t>The host and servants respond to clothing.</a:t>
          </a:r>
        </a:p>
      </dgm:t>
    </dgm:pt>
    <dgm:pt modelId="{BE6837CE-2BCD-7F4C-8E1A-F675AD5B59C1}" type="parTrans" cxnId="{6F1252F0-4726-A940-BEF0-79643FD30115}">
      <dgm:prSet/>
      <dgm:spPr/>
      <dgm:t>
        <a:bodyPr/>
        <a:lstStyle/>
        <a:p>
          <a:endParaRPr lang="en-US"/>
        </a:p>
      </dgm:t>
    </dgm:pt>
    <dgm:pt modelId="{272A7CF1-6ACE-CC4E-B204-22B793A81478}" type="sibTrans" cxnId="{6F1252F0-4726-A940-BEF0-79643FD30115}">
      <dgm:prSet/>
      <dgm:spPr/>
      <dgm:t>
        <a:bodyPr/>
        <a:lstStyle/>
        <a:p>
          <a:endParaRPr lang="en-US"/>
        </a:p>
      </dgm:t>
    </dgm:pt>
    <dgm:pt modelId="{27FD6266-1200-E344-BCD2-A737B6AE3E51}">
      <dgm:prSet phldrT="[Text]"/>
      <dgm:spPr/>
      <dgm:t>
        <a:bodyPr/>
        <a:lstStyle/>
        <a:p>
          <a:r>
            <a:rPr lang="en-US" dirty="0"/>
            <a:t>Implied Theme</a:t>
          </a:r>
        </a:p>
      </dgm:t>
    </dgm:pt>
    <dgm:pt modelId="{76F35322-6400-8448-A84D-6837EF1C4B2C}" type="parTrans" cxnId="{A7DDA665-6B97-3940-91FF-3EE1620B5683}">
      <dgm:prSet/>
      <dgm:spPr/>
      <dgm:t>
        <a:bodyPr/>
        <a:lstStyle/>
        <a:p>
          <a:endParaRPr lang="en-US"/>
        </a:p>
      </dgm:t>
    </dgm:pt>
    <dgm:pt modelId="{BF21419D-3FFB-034C-A03E-7725CBA0BE3F}" type="sibTrans" cxnId="{A7DDA665-6B97-3940-91FF-3EE1620B5683}">
      <dgm:prSet/>
      <dgm:spPr/>
      <dgm:t>
        <a:bodyPr/>
        <a:lstStyle/>
        <a:p>
          <a:endParaRPr lang="en-US"/>
        </a:p>
      </dgm:t>
    </dgm:pt>
    <dgm:pt modelId="{1DD158B2-1658-6949-8D02-524C5D574C44}">
      <dgm:prSet phldrT="[Text]"/>
      <dgm:spPr/>
      <dgm:t>
        <a:bodyPr/>
        <a:lstStyle/>
        <a:p>
          <a:r>
            <a:rPr lang="en-US" dirty="0"/>
            <a:t>People should be judged by their character, not their clothing.</a:t>
          </a:r>
        </a:p>
      </dgm:t>
    </dgm:pt>
    <dgm:pt modelId="{8DB9B8BB-7696-424C-8478-2B60A94AA094}" type="parTrans" cxnId="{D4609899-6F39-8A4B-B48A-48EBDA2538F5}">
      <dgm:prSet/>
      <dgm:spPr/>
      <dgm:t>
        <a:bodyPr/>
        <a:lstStyle/>
        <a:p>
          <a:endParaRPr lang="en-US"/>
        </a:p>
      </dgm:t>
    </dgm:pt>
    <dgm:pt modelId="{917D4AF7-2D74-DA4D-9FD5-C0FE4CDA8EF4}" type="sibTrans" cxnId="{D4609899-6F39-8A4B-B48A-48EBDA2538F5}">
      <dgm:prSet/>
      <dgm:spPr/>
      <dgm:t>
        <a:bodyPr/>
        <a:lstStyle/>
        <a:p>
          <a:endParaRPr lang="en-US"/>
        </a:p>
      </dgm:t>
    </dgm:pt>
    <dgm:pt modelId="{E46B3F7F-9AE8-3341-BC76-CEB3F9A11F7A}" type="pres">
      <dgm:prSet presAssocID="{B0B7B4CF-F538-8A46-8641-89D066DCC328}" presName="linearFlow" presStyleCnt="0">
        <dgm:presLayoutVars>
          <dgm:dir/>
          <dgm:animLvl val="lvl"/>
          <dgm:resizeHandles val="exact"/>
        </dgm:presLayoutVars>
      </dgm:prSet>
      <dgm:spPr/>
    </dgm:pt>
    <dgm:pt modelId="{C2E75E4B-EDFB-354D-8523-FB95B046723E}" type="pres">
      <dgm:prSet presAssocID="{ADEC2C76-D470-5745-90B5-EC41C83D0DBF}" presName="composite" presStyleCnt="0"/>
      <dgm:spPr/>
    </dgm:pt>
    <dgm:pt modelId="{5CB72F72-AA3A-1248-9E7F-FAFB94B6CCFB}" type="pres">
      <dgm:prSet presAssocID="{ADEC2C76-D470-5745-90B5-EC41C83D0DBF}" presName="parentText" presStyleLbl="alignNode1" presStyleIdx="0" presStyleCnt="3">
        <dgm:presLayoutVars>
          <dgm:chMax val="1"/>
          <dgm:bulletEnabled val="1"/>
        </dgm:presLayoutVars>
      </dgm:prSet>
      <dgm:spPr/>
    </dgm:pt>
    <dgm:pt modelId="{63703E29-A859-1348-9795-39C3E25E5338}" type="pres">
      <dgm:prSet presAssocID="{ADEC2C76-D470-5745-90B5-EC41C83D0DBF}" presName="descendantText" presStyleLbl="alignAcc1" presStyleIdx="0" presStyleCnt="3" custScaleY="149064">
        <dgm:presLayoutVars>
          <dgm:bulletEnabled val="1"/>
        </dgm:presLayoutVars>
      </dgm:prSet>
      <dgm:spPr/>
    </dgm:pt>
    <dgm:pt modelId="{3C624DCB-A64D-CC4B-A193-33FCC8BB391F}" type="pres">
      <dgm:prSet presAssocID="{B7110BD9-93BE-9A48-A465-45734B521153}" presName="sp" presStyleCnt="0"/>
      <dgm:spPr/>
    </dgm:pt>
    <dgm:pt modelId="{232CF5E8-C0E2-814A-AD9C-814CD3CC058C}" type="pres">
      <dgm:prSet presAssocID="{EB3E4808-3F8B-A34A-85EF-EE10CD9D6BAE}" presName="composite" presStyleCnt="0"/>
      <dgm:spPr/>
    </dgm:pt>
    <dgm:pt modelId="{CB1D1C75-ABD4-F241-B81A-CAA3815A9BDC}" type="pres">
      <dgm:prSet presAssocID="{EB3E4808-3F8B-A34A-85EF-EE10CD9D6BAE}" presName="parentText" presStyleLbl="alignNode1" presStyleIdx="1" presStyleCnt="3">
        <dgm:presLayoutVars>
          <dgm:chMax val="1"/>
          <dgm:bulletEnabled val="1"/>
        </dgm:presLayoutVars>
      </dgm:prSet>
      <dgm:spPr/>
    </dgm:pt>
    <dgm:pt modelId="{E834E9D6-4F17-8D4A-A2A5-3E26D616BE0A}" type="pres">
      <dgm:prSet presAssocID="{EB3E4808-3F8B-A34A-85EF-EE10CD9D6BAE}" presName="descendantText" presStyleLbl="alignAcc1" presStyleIdx="1" presStyleCnt="3">
        <dgm:presLayoutVars>
          <dgm:bulletEnabled val="1"/>
        </dgm:presLayoutVars>
      </dgm:prSet>
      <dgm:spPr/>
    </dgm:pt>
    <dgm:pt modelId="{07A6E2D4-6926-9C42-8E5A-7C79D2C022F8}" type="pres">
      <dgm:prSet presAssocID="{6DF23373-2D87-CB46-A975-F092E328DE2B}" presName="sp" presStyleCnt="0"/>
      <dgm:spPr/>
    </dgm:pt>
    <dgm:pt modelId="{5C14C959-E27A-9246-BDBF-F2EF4A243F52}" type="pres">
      <dgm:prSet presAssocID="{27FD6266-1200-E344-BCD2-A737B6AE3E51}" presName="composite" presStyleCnt="0"/>
      <dgm:spPr/>
    </dgm:pt>
    <dgm:pt modelId="{2D7D3B93-33A4-5A4D-BC4F-9513F34BA9DB}" type="pres">
      <dgm:prSet presAssocID="{27FD6266-1200-E344-BCD2-A737B6AE3E51}" presName="parentText" presStyleLbl="alignNode1" presStyleIdx="2" presStyleCnt="3">
        <dgm:presLayoutVars>
          <dgm:chMax val="1"/>
          <dgm:bulletEnabled val="1"/>
        </dgm:presLayoutVars>
      </dgm:prSet>
      <dgm:spPr/>
    </dgm:pt>
    <dgm:pt modelId="{ECAA99C2-44D7-5446-B9ED-282802C7C22A}" type="pres">
      <dgm:prSet presAssocID="{27FD6266-1200-E344-BCD2-A737B6AE3E51}" presName="descendantText" presStyleLbl="alignAcc1" presStyleIdx="2" presStyleCnt="3">
        <dgm:presLayoutVars>
          <dgm:bulletEnabled val="1"/>
        </dgm:presLayoutVars>
      </dgm:prSet>
      <dgm:spPr/>
    </dgm:pt>
  </dgm:ptLst>
  <dgm:cxnLst>
    <dgm:cxn modelId="{645F7D71-70DA-AD40-BB81-ED528C5AF82D}" type="presOf" srcId="{F1855285-7F04-8949-902B-DF374D81DBB2}" destId="{63703E29-A859-1348-9795-39C3E25E5338}" srcOrd="0" destOrd="0" presId="urn:microsoft.com/office/officeart/2005/8/layout/chevron2"/>
    <dgm:cxn modelId="{A7DDA665-6B97-3940-91FF-3EE1620B5683}" srcId="{B0B7B4CF-F538-8A46-8641-89D066DCC328}" destId="{27FD6266-1200-E344-BCD2-A737B6AE3E51}" srcOrd="2" destOrd="0" parTransId="{76F35322-6400-8448-A84D-6837EF1C4B2C}" sibTransId="{BF21419D-3FFB-034C-A03E-7725CBA0BE3F}"/>
    <dgm:cxn modelId="{DC3E3854-B7AC-1D4C-AA31-1BE039614A3A}" type="presOf" srcId="{1DD158B2-1658-6949-8D02-524C5D574C44}" destId="{ECAA99C2-44D7-5446-B9ED-282802C7C22A}" srcOrd="0" destOrd="0" presId="urn:microsoft.com/office/officeart/2005/8/layout/chevron2"/>
    <dgm:cxn modelId="{D121736A-BA5F-B542-88DF-1B0A8F94A5CC}" srcId="{B0B7B4CF-F538-8A46-8641-89D066DCC328}" destId="{EB3E4808-3F8B-A34A-85EF-EE10CD9D6BAE}" srcOrd="1" destOrd="0" parTransId="{9E524998-5F99-C942-BEB8-0F38AE1CC4CB}" sibTransId="{6DF23373-2D87-CB46-A975-F092E328DE2B}"/>
    <dgm:cxn modelId="{825F53EE-DDD7-7541-B14F-82D2C7CE9035}" type="presOf" srcId="{4EC00CC1-9BB8-3647-A3A0-FE84A2781FC8}" destId="{E834E9D6-4F17-8D4A-A2A5-3E26D616BE0A}" srcOrd="0" destOrd="0" presId="urn:microsoft.com/office/officeart/2005/8/layout/chevron2"/>
    <dgm:cxn modelId="{7A47E88B-F6CE-E841-9BCA-125E7B7B6821}" type="presOf" srcId="{27FD6266-1200-E344-BCD2-A737B6AE3E51}" destId="{2D7D3B93-33A4-5A4D-BC4F-9513F34BA9DB}" srcOrd="0" destOrd="0" presId="urn:microsoft.com/office/officeart/2005/8/layout/chevron2"/>
    <dgm:cxn modelId="{C8C198F7-631F-A34C-8410-4C1971E7BF82}" srcId="{ADEC2C76-D470-5745-90B5-EC41C83D0DBF}" destId="{F1855285-7F04-8949-902B-DF374D81DBB2}" srcOrd="0" destOrd="0" parTransId="{AD9EE090-5FC1-F04D-B68C-F1B5227766ED}" sibTransId="{16D9363E-C348-7D43-AEDB-FA374419DF2E}"/>
    <dgm:cxn modelId="{94DB59A8-3E1D-CA4E-8896-16322DFA3742}" type="presOf" srcId="{B0B7B4CF-F538-8A46-8641-89D066DCC328}" destId="{E46B3F7F-9AE8-3341-BC76-CEB3F9A11F7A}" srcOrd="0" destOrd="0" presId="urn:microsoft.com/office/officeart/2005/8/layout/chevron2"/>
    <dgm:cxn modelId="{6F1252F0-4726-A940-BEF0-79643FD30115}" srcId="{EB3E4808-3F8B-A34A-85EF-EE10CD9D6BAE}" destId="{4EC00CC1-9BB8-3647-A3A0-FE84A2781FC8}" srcOrd="0" destOrd="0" parTransId="{BE6837CE-2BCD-7F4C-8E1A-F675AD5B59C1}" sibTransId="{272A7CF1-6ACE-CC4E-B204-22B793A81478}"/>
    <dgm:cxn modelId="{8C152473-D612-AD4A-9494-71EF01DA183C}" srcId="{B0B7B4CF-F538-8A46-8641-89D066DCC328}" destId="{ADEC2C76-D470-5745-90B5-EC41C83D0DBF}" srcOrd="0" destOrd="0" parTransId="{EC002C2F-6CD3-ED4F-AA66-34CB654CDE01}" sibTransId="{B7110BD9-93BE-9A48-A465-45734B521153}"/>
    <dgm:cxn modelId="{3CBBA842-9B32-9B45-8F08-4837B4DD21B2}" type="presOf" srcId="{EB3E4808-3F8B-A34A-85EF-EE10CD9D6BAE}" destId="{CB1D1C75-ABD4-F241-B81A-CAA3815A9BDC}" srcOrd="0" destOrd="0" presId="urn:microsoft.com/office/officeart/2005/8/layout/chevron2"/>
    <dgm:cxn modelId="{DCD19D20-795D-6C45-AA4C-0F50FDF85EB8}" type="presOf" srcId="{ADEC2C76-D470-5745-90B5-EC41C83D0DBF}" destId="{5CB72F72-AA3A-1248-9E7F-FAFB94B6CCFB}" srcOrd="0" destOrd="0" presId="urn:microsoft.com/office/officeart/2005/8/layout/chevron2"/>
    <dgm:cxn modelId="{D4609899-6F39-8A4B-B48A-48EBDA2538F5}" srcId="{27FD6266-1200-E344-BCD2-A737B6AE3E51}" destId="{1DD158B2-1658-6949-8D02-524C5D574C44}" srcOrd="0" destOrd="0" parTransId="{8DB9B8BB-7696-424C-8478-2B60A94AA094}" sibTransId="{917D4AF7-2D74-DA4D-9FD5-C0FE4CDA8EF4}"/>
    <dgm:cxn modelId="{AB47763E-9A90-9B44-A772-6E71279BEBD1}" type="presParOf" srcId="{E46B3F7F-9AE8-3341-BC76-CEB3F9A11F7A}" destId="{C2E75E4B-EDFB-354D-8523-FB95B046723E}" srcOrd="0" destOrd="0" presId="urn:microsoft.com/office/officeart/2005/8/layout/chevron2"/>
    <dgm:cxn modelId="{5C7A48D2-B96E-6246-9425-9D21F8713993}" type="presParOf" srcId="{C2E75E4B-EDFB-354D-8523-FB95B046723E}" destId="{5CB72F72-AA3A-1248-9E7F-FAFB94B6CCFB}" srcOrd="0" destOrd="0" presId="urn:microsoft.com/office/officeart/2005/8/layout/chevron2"/>
    <dgm:cxn modelId="{9C0350C3-F1CD-9048-BF5F-BA65BB0550D6}" type="presParOf" srcId="{C2E75E4B-EDFB-354D-8523-FB95B046723E}" destId="{63703E29-A859-1348-9795-39C3E25E5338}" srcOrd="1" destOrd="0" presId="urn:microsoft.com/office/officeart/2005/8/layout/chevron2"/>
    <dgm:cxn modelId="{04F3DAEB-4308-B549-A56F-03952147E542}" type="presParOf" srcId="{E46B3F7F-9AE8-3341-BC76-CEB3F9A11F7A}" destId="{3C624DCB-A64D-CC4B-A193-33FCC8BB391F}" srcOrd="1" destOrd="0" presId="urn:microsoft.com/office/officeart/2005/8/layout/chevron2"/>
    <dgm:cxn modelId="{B03F29C5-D727-2C4C-A326-AB19E79AF8FE}" type="presParOf" srcId="{E46B3F7F-9AE8-3341-BC76-CEB3F9A11F7A}" destId="{232CF5E8-C0E2-814A-AD9C-814CD3CC058C}" srcOrd="2" destOrd="0" presId="urn:microsoft.com/office/officeart/2005/8/layout/chevron2"/>
    <dgm:cxn modelId="{9E15222A-F2B7-A246-813D-DF1FEDF7C144}" type="presParOf" srcId="{232CF5E8-C0E2-814A-AD9C-814CD3CC058C}" destId="{CB1D1C75-ABD4-F241-B81A-CAA3815A9BDC}" srcOrd="0" destOrd="0" presId="urn:microsoft.com/office/officeart/2005/8/layout/chevron2"/>
    <dgm:cxn modelId="{06B54681-1E84-7049-88D8-BBEF9AFB7A53}" type="presParOf" srcId="{232CF5E8-C0E2-814A-AD9C-814CD3CC058C}" destId="{E834E9D6-4F17-8D4A-A2A5-3E26D616BE0A}" srcOrd="1" destOrd="0" presId="urn:microsoft.com/office/officeart/2005/8/layout/chevron2"/>
    <dgm:cxn modelId="{9A3A0286-B760-0F49-90C0-8F734084F164}" type="presParOf" srcId="{E46B3F7F-9AE8-3341-BC76-CEB3F9A11F7A}" destId="{07A6E2D4-6926-9C42-8E5A-7C79D2C022F8}" srcOrd="3" destOrd="0" presId="urn:microsoft.com/office/officeart/2005/8/layout/chevron2"/>
    <dgm:cxn modelId="{9DEF0020-6085-DF43-96E6-A453E9F74733}" type="presParOf" srcId="{E46B3F7F-9AE8-3341-BC76-CEB3F9A11F7A}" destId="{5C14C959-E27A-9246-BDBF-F2EF4A243F52}" srcOrd="4" destOrd="0" presId="urn:microsoft.com/office/officeart/2005/8/layout/chevron2"/>
    <dgm:cxn modelId="{4D941487-BE7B-CA42-BD07-48F65D955499}" type="presParOf" srcId="{5C14C959-E27A-9246-BDBF-F2EF4A243F52}" destId="{2D7D3B93-33A4-5A4D-BC4F-9513F34BA9DB}" srcOrd="0" destOrd="0" presId="urn:microsoft.com/office/officeart/2005/8/layout/chevron2"/>
    <dgm:cxn modelId="{909AE90A-9A43-364C-A4BC-965032591E80}" type="presParOf" srcId="{5C14C959-E27A-9246-BDBF-F2EF4A243F52}" destId="{ECAA99C2-44D7-5446-B9ED-282802C7C22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CF2D15-9366-FF47-8370-53060AF28DBB}">
      <dsp:nvSpPr>
        <dsp:cNvPr id="0" name=""/>
        <dsp:cNvSpPr/>
      </dsp:nvSpPr>
      <dsp:spPr>
        <a:xfrm rot="5400000">
          <a:off x="-266647" y="265475"/>
          <a:ext cx="1812799" cy="129004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FFFFFF"/>
              </a:solidFill>
            </a:rPr>
            <a:t>Story Details</a:t>
          </a:r>
        </a:p>
      </dsp:txBody>
      <dsp:txXfrm rot="-5400000">
        <a:off x="-5271" y="649125"/>
        <a:ext cx="1290049" cy="522750"/>
      </dsp:txXfrm>
    </dsp:sp>
    <dsp:sp modelId="{D42831D6-26A7-9B4A-B4E3-FFAD4D49D79C}">
      <dsp:nvSpPr>
        <dsp:cNvPr id="0" name=""/>
        <dsp:cNvSpPr/>
      </dsp:nvSpPr>
      <dsp:spPr>
        <a:xfrm rot="5400000">
          <a:off x="3631682" y="-2353349"/>
          <a:ext cx="1178939" cy="589384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Alex demands that Bob and Jake bully Ryan.</a:t>
          </a:r>
        </a:p>
        <a:p>
          <a:pPr marL="228600" lvl="1" indent="-228600" algn="l" defTabSz="1066800">
            <a:lnSpc>
              <a:spcPct val="90000"/>
            </a:lnSpc>
            <a:spcBef>
              <a:spcPct val="0"/>
            </a:spcBef>
            <a:spcAft>
              <a:spcPct val="15000"/>
            </a:spcAft>
            <a:buChar char="•"/>
          </a:pPr>
          <a:r>
            <a:rPr lang="en-US" sz="2400" kern="1200" dirty="0"/>
            <a:t>Jake refuses. Bob bullies Ryan but feels bad afterward.</a:t>
          </a:r>
        </a:p>
      </dsp:txBody>
      <dsp:txXfrm rot="-5400000">
        <a:off x="1274232" y="61652"/>
        <a:ext cx="5836289" cy="1063837"/>
      </dsp:txXfrm>
    </dsp:sp>
    <dsp:sp modelId="{455080DE-B403-5243-8453-081AE5D957CE}">
      <dsp:nvSpPr>
        <dsp:cNvPr id="0" name=""/>
        <dsp:cNvSpPr/>
      </dsp:nvSpPr>
      <dsp:spPr>
        <a:xfrm rot="5400000">
          <a:off x="-273671" y="1893499"/>
          <a:ext cx="1812799" cy="12760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FFFFFF"/>
              </a:solidFill>
            </a:rPr>
            <a:t>Generalization from details</a:t>
          </a:r>
          <a:endParaRPr lang="en-US" sz="2400" kern="1200" dirty="0">
            <a:solidFill>
              <a:srgbClr val="FFFFFF"/>
            </a:solidFill>
          </a:endParaRPr>
        </a:p>
      </dsp:txBody>
      <dsp:txXfrm rot="-5400000">
        <a:off x="-5272" y="2263101"/>
        <a:ext cx="1276002" cy="536797"/>
      </dsp:txXfrm>
    </dsp:sp>
    <dsp:sp modelId="{7AE8DD37-7CE4-5544-A187-9EA74BA80857}">
      <dsp:nvSpPr>
        <dsp:cNvPr id="0" name=""/>
        <dsp:cNvSpPr/>
      </dsp:nvSpPr>
      <dsp:spPr>
        <a:xfrm rot="5400000">
          <a:off x="3624968" y="-734280"/>
          <a:ext cx="1178319" cy="58970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People who act against their better judgment may feel bad afterward.</a:t>
          </a:r>
        </a:p>
      </dsp:txBody>
      <dsp:txXfrm rot="-5400000">
        <a:off x="1265588" y="1682621"/>
        <a:ext cx="5839560" cy="1063277"/>
      </dsp:txXfrm>
    </dsp:sp>
    <dsp:sp modelId="{5F397AA3-4610-5C4F-BE56-7A27C95E35C9}">
      <dsp:nvSpPr>
        <dsp:cNvPr id="0" name=""/>
        <dsp:cNvSpPr/>
      </dsp:nvSpPr>
      <dsp:spPr>
        <a:xfrm rot="5400000">
          <a:off x="-277192" y="3518020"/>
          <a:ext cx="1812799" cy="126895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Implied Theme</a:t>
          </a:r>
        </a:p>
      </dsp:txBody>
      <dsp:txXfrm rot="-5400000">
        <a:off x="-5271" y="3880580"/>
        <a:ext cx="1268959" cy="543840"/>
      </dsp:txXfrm>
    </dsp:sp>
    <dsp:sp modelId="{0AC932D2-2E86-0E41-87AB-4293188D4AE2}">
      <dsp:nvSpPr>
        <dsp:cNvPr id="0" name=""/>
        <dsp:cNvSpPr/>
      </dsp:nvSpPr>
      <dsp:spPr>
        <a:xfrm rot="5400000">
          <a:off x="3621447" y="888340"/>
          <a:ext cx="1178319" cy="589384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Stay true to your own values.</a:t>
          </a:r>
        </a:p>
      </dsp:txBody>
      <dsp:txXfrm rot="-5400000">
        <a:off x="1263687" y="3303622"/>
        <a:ext cx="5836319" cy="10632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B72F72-AA3A-1248-9E7F-FAFB94B6CCFB}">
      <dsp:nvSpPr>
        <dsp:cNvPr id="0" name=""/>
        <dsp:cNvSpPr/>
      </dsp:nvSpPr>
      <dsp:spPr>
        <a:xfrm rot="5400000">
          <a:off x="-258645" y="551437"/>
          <a:ext cx="1724304" cy="120701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Story Details</a:t>
          </a:r>
        </a:p>
      </dsp:txBody>
      <dsp:txXfrm rot="-5400000">
        <a:off x="1" y="896299"/>
        <a:ext cx="1207013" cy="517291"/>
      </dsp:txXfrm>
    </dsp:sp>
    <dsp:sp modelId="{63703E29-A859-1348-9795-39C3E25E5338}">
      <dsp:nvSpPr>
        <dsp:cNvPr id="0" name=""/>
        <dsp:cNvSpPr/>
      </dsp:nvSpPr>
      <dsp:spPr>
        <a:xfrm rot="5400000">
          <a:off x="3500849" y="-2275999"/>
          <a:ext cx="1670706" cy="625837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t>Man attending party, mention of the clothing being ordinary, changing of outfit, treatment of the man after changing</a:t>
          </a:r>
        </a:p>
      </dsp:txBody>
      <dsp:txXfrm rot="-5400000">
        <a:off x="1207013" y="99394"/>
        <a:ext cx="6176822" cy="1507592"/>
      </dsp:txXfrm>
    </dsp:sp>
    <dsp:sp modelId="{CB1D1C75-ABD4-F241-B81A-CAA3815A9BDC}">
      <dsp:nvSpPr>
        <dsp:cNvPr id="0" name=""/>
        <dsp:cNvSpPr/>
      </dsp:nvSpPr>
      <dsp:spPr>
        <a:xfrm rot="5400000">
          <a:off x="-258645" y="2095440"/>
          <a:ext cx="1724304" cy="120701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Generalization</a:t>
          </a:r>
        </a:p>
      </dsp:txBody>
      <dsp:txXfrm rot="-5400000">
        <a:off x="1" y="2440302"/>
        <a:ext cx="1207013" cy="517291"/>
      </dsp:txXfrm>
    </dsp:sp>
    <dsp:sp modelId="{E834E9D6-4F17-8D4A-A2A5-3E26D616BE0A}">
      <dsp:nvSpPr>
        <dsp:cNvPr id="0" name=""/>
        <dsp:cNvSpPr/>
      </dsp:nvSpPr>
      <dsp:spPr>
        <a:xfrm rot="5400000">
          <a:off x="3775804" y="-731996"/>
          <a:ext cx="1120798" cy="625837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a:t>The host and servants respond to clothing.</a:t>
          </a:r>
        </a:p>
      </dsp:txBody>
      <dsp:txXfrm rot="-5400000">
        <a:off x="1207014" y="1891507"/>
        <a:ext cx="6203666" cy="1011372"/>
      </dsp:txXfrm>
    </dsp:sp>
    <dsp:sp modelId="{2D7D3B93-33A4-5A4D-BC4F-9513F34BA9DB}">
      <dsp:nvSpPr>
        <dsp:cNvPr id="0" name=""/>
        <dsp:cNvSpPr/>
      </dsp:nvSpPr>
      <dsp:spPr>
        <a:xfrm rot="5400000">
          <a:off x="-258645" y="3639443"/>
          <a:ext cx="1724304" cy="120701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Implied Theme</a:t>
          </a:r>
        </a:p>
      </dsp:txBody>
      <dsp:txXfrm rot="-5400000">
        <a:off x="1" y="3984305"/>
        <a:ext cx="1207013" cy="517291"/>
      </dsp:txXfrm>
    </dsp:sp>
    <dsp:sp modelId="{ECAA99C2-44D7-5446-B9ED-282802C7C22A}">
      <dsp:nvSpPr>
        <dsp:cNvPr id="0" name=""/>
        <dsp:cNvSpPr/>
      </dsp:nvSpPr>
      <dsp:spPr>
        <a:xfrm rot="5400000">
          <a:off x="3775804" y="812007"/>
          <a:ext cx="1120798" cy="625837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a:t>People should be judged by their character, not their clothing.</a:t>
          </a:r>
        </a:p>
      </dsp:txBody>
      <dsp:txXfrm rot="-5400000">
        <a:off x="1207014" y="3435511"/>
        <a:ext cx="6203666" cy="101137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DF123B-16AF-3844-A49D-0C2F0AB656EA}"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795B0-EA8B-D444-A859-8C6844CEB04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DF123B-16AF-3844-A49D-0C2F0AB656EA}"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795B0-EA8B-D444-A859-8C6844CEB0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DF123B-16AF-3844-A49D-0C2F0AB656EA}"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795B0-EA8B-D444-A859-8C6844CEB0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DF123B-16AF-3844-A49D-0C2F0AB656EA}"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795B0-EA8B-D444-A859-8C6844CEB0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DF123B-16AF-3844-A49D-0C2F0AB656EA}"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795B0-EA8B-D444-A859-8C6844CEB04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DF123B-16AF-3844-A49D-0C2F0AB656EA}"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795B0-EA8B-D444-A859-8C6844CEB0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DF123B-16AF-3844-A49D-0C2F0AB656EA}" type="datetimeFigureOut">
              <a:rPr lang="en-US" smtClean="0"/>
              <a:t>8/17/2016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2795B0-EA8B-D444-A859-8C6844CEB0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DF123B-16AF-3844-A49D-0C2F0AB656EA}" type="datetimeFigureOut">
              <a:rPr lang="en-US" smtClean="0"/>
              <a:t>8/17/2016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2795B0-EA8B-D444-A859-8C6844CEB0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F123B-16AF-3844-A49D-0C2F0AB656EA}" type="datetimeFigureOut">
              <a:rPr lang="en-US" smtClean="0"/>
              <a:t>8/17/2016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2795B0-EA8B-D444-A859-8C6844CEB0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DF123B-16AF-3844-A49D-0C2F0AB656EA}"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795B0-EA8B-D444-A859-8C6844CEB042}"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2DF123B-16AF-3844-A49D-0C2F0AB656EA}" type="datetimeFigureOut">
              <a:rPr lang="en-US" smtClean="0"/>
              <a:t>8/17/2016</a:t>
            </a:fld>
            <a:endParaRPr lang="en-US"/>
          </a:p>
        </p:txBody>
      </p:sp>
      <p:sp>
        <p:nvSpPr>
          <p:cNvPr id="9" name="Slide Number Placeholder 8"/>
          <p:cNvSpPr>
            <a:spLocks noGrp="1"/>
          </p:cNvSpPr>
          <p:nvPr>
            <p:ph type="sldNum" sz="quarter" idx="11"/>
          </p:nvPr>
        </p:nvSpPr>
        <p:spPr/>
        <p:txBody>
          <a:bodyPr/>
          <a:lstStyle/>
          <a:p>
            <a:fld id="{D42795B0-EA8B-D444-A859-8C6844CEB04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42795B0-EA8B-D444-A859-8C6844CEB042}"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2DF123B-16AF-3844-A49D-0C2F0AB656EA}" type="datetimeFigureOut">
              <a:rPr lang="en-US" smtClean="0"/>
              <a:t>8/17/2016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1990" y="1128954"/>
            <a:ext cx="7543800" cy="3866970"/>
          </a:xfrm>
        </p:spPr>
        <p:txBody>
          <a:bodyPr/>
          <a:lstStyle/>
          <a:p>
            <a:pPr algn="ctr"/>
            <a:r>
              <a:rPr lang="en-US" sz="7200" dirty="0"/>
              <a:t>Differentiating Between Themes and Central Ideas</a:t>
            </a:r>
          </a:p>
        </p:txBody>
      </p:sp>
    </p:spTree>
    <p:extLst>
      <p:ext uri="{BB962C8B-B14F-4D97-AF65-F5344CB8AC3E}">
        <p14:creationId xmlns:p14="http://schemas.microsoft.com/office/powerpoint/2010/main" val="2717662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a:t>Nonfiction only</a:t>
            </a:r>
          </a:p>
        </p:txBody>
      </p:sp>
      <p:sp>
        <p:nvSpPr>
          <p:cNvPr id="3" name="Content Placeholder 2"/>
          <p:cNvSpPr>
            <a:spLocks noGrp="1"/>
          </p:cNvSpPr>
          <p:nvPr>
            <p:ph idx="1"/>
          </p:nvPr>
        </p:nvSpPr>
        <p:spPr/>
        <p:txBody>
          <a:bodyPr>
            <a:normAutofit/>
          </a:bodyPr>
          <a:lstStyle/>
          <a:p>
            <a:pPr marL="114300" indent="0">
              <a:buNone/>
            </a:pPr>
            <a:r>
              <a:rPr lang="en-US" sz="4400" u="sng" dirty="0"/>
              <a:t>Determine</a:t>
            </a:r>
            <a:r>
              <a:rPr lang="en-US" sz="4400" dirty="0"/>
              <a:t> a </a:t>
            </a:r>
            <a:r>
              <a:rPr lang="en-US" sz="4400" dirty="0">
                <a:solidFill>
                  <a:schemeClr val="accent6">
                    <a:lumMod val="60000"/>
                    <a:lumOff val="40000"/>
                  </a:schemeClr>
                </a:solidFill>
              </a:rPr>
              <a:t>central idea </a:t>
            </a:r>
            <a:r>
              <a:rPr lang="en-US" sz="4400" dirty="0"/>
              <a:t>of a text and </a:t>
            </a:r>
            <a:r>
              <a:rPr lang="en-US" sz="4400" u="sng" dirty="0"/>
              <a:t>analyze</a:t>
            </a:r>
            <a:r>
              <a:rPr lang="en-US" sz="4400" dirty="0"/>
              <a:t> </a:t>
            </a:r>
            <a:r>
              <a:rPr lang="en-US" sz="4400" dirty="0">
                <a:solidFill>
                  <a:srgbClr val="3366FF"/>
                </a:solidFill>
              </a:rPr>
              <a:t>its development </a:t>
            </a:r>
            <a:r>
              <a:rPr lang="en-US" sz="4400" dirty="0"/>
              <a:t>over the course of the text, including </a:t>
            </a:r>
            <a:r>
              <a:rPr lang="en-US" sz="4400" dirty="0">
                <a:solidFill>
                  <a:schemeClr val="accent5">
                    <a:lumMod val="75000"/>
                  </a:schemeClr>
                </a:solidFill>
              </a:rPr>
              <a:t>its relationship to supporting ideas</a:t>
            </a:r>
            <a:r>
              <a:rPr lang="en-US" sz="4400" dirty="0"/>
              <a:t>; provide an objective </a:t>
            </a:r>
            <a:r>
              <a:rPr lang="en-US" sz="4400" i="1" dirty="0"/>
              <a:t>summary</a:t>
            </a:r>
            <a:r>
              <a:rPr lang="en-US" sz="4400" dirty="0"/>
              <a:t> of the text.</a:t>
            </a:r>
          </a:p>
        </p:txBody>
      </p:sp>
    </p:spTree>
    <p:extLst>
      <p:ext uri="{BB962C8B-B14F-4D97-AF65-F5344CB8AC3E}">
        <p14:creationId xmlns:p14="http://schemas.microsoft.com/office/powerpoint/2010/main" val="1155478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418908" cy="1143000"/>
          </a:xfrm>
        </p:spPr>
        <p:txBody>
          <a:bodyPr/>
          <a:lstStyle/>
          <a:p>
            <a:pPr algn="ctr"/>
            <a:r>
              <a:rPr lang="en-US" b="1" dirty="0">
                <a:solidFill>
                  <a:srgbClr val="3366FF"/>
                </a:solidFill>
              </a:rPr>
              <a:t>Determining Central Ideas in Nonfiction</a:t>
            </a:r>
          </a:p>
        </p:txBody>
      </p:sp>
      <p:sp>
        <p:nvSpPr>
          <p:cNvPr id="3" name="Content Placeholder 2"/>
          <p:cNvSpPr>
            <a:spLocks noGrp="1"/>
          </p:cNvSpPr>
          <p:nvPr>
            <p:ph idx="1"/>
          </p:nvPr>
        </p:nvSpPr>
        <p:spPr>
          <a:xfrm>
            <a:off x="0" y="1417638"/>
            <a:ext cx="8418908" cy="4800600"/>
          </a:xfrm>
        </p:spPr>
        <p:txBody>
          <a:bodyPr>
            <a:noAutofit/>
          </a:bodyPr>
          <a:lstStyle/>
          <a:p>
            <a:r>
              <a:rPr lang="en-US" sz="4000" dirty="0"/>
              <a:t>Nonfiction works develop central ideas through use of support details.</a:t>
            </a:r>
          </a:p>
          <a:p>
            <a:r>
              <a:rPr lang="en-US" sz="4000" dirty="0"/>
              <a:t>A central idea is a key point the author wants to make.</a:t>
            </a:r>
          </a:p>
          <a:p>
            <a:r>
              <a:rPr lang="en-US" sz="4000" dirty="0"/>
              <a:t>All the details in the text develop and support the central idea by: proving it, explaining it, illustrating it, and detailing it</a:t>
            </a:r>
          </a:p>
        </p:txBody>
      </p:sp>
    </p:spTree>
    <p:extLst>
      <p:ext uri="{BB962C8B-B14F-4D97-AF65-F5344CB8AC3E}">
        <p14:creationId xmlns:p14="http://schemas.microsoft.com/office/powerpoint/2010/main" val="3906043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Determining Central Ideas</a:t>
            </a:r>
          </a:p>
        </p:txBody>
      </p:sp>
      <p:sp>
        <p:nvSpPr>
          <p:cNvPr id="3" name="Content Placeholder 2"/>
          <p:cNvSpPr>
            <a:spLocks noGrp="1"/>
          </p:cNvSpPr>
          <p:nvPr>
            <p:ph sz="half" idx="1"/>
          </p:nvPr>
        </p:nvSpPr>
        <p:spPr>
          <a:xfrm>
            <a:off x="0" y="1238274"/>
            <a:ext cx="3684252" cy="4590288"/>
          </a:xfrm>
        </p:spPr>
        <p:txBody>
          <a:bodyPr>
            <a:noAutofit/>
          </a:bodyPr>
          <a:lstStyle/>
          <a:p>
            <a:pPr marL="114300" indent="0">
              <a:buNone/>
            </a:pPr>
            <a:r>
              <a:rPr lang="en-US" sz="3800" b="1" dirty="0">
                <a:solidFill>
                  <a:schemeClr val="accent5">
                    <a:lumMod val="75000"/>
                  </a:schemeClr>
                </a:solidFill>
              </a:rPr>
              <a:t>Stated Central Ideas</a:t>
            </a:r>
          </a:p>
          <a:p>
            <a:r>
              <a:rPr lang="en-US" sz="3800" dirty="0"/>
              <a:t>In most cases, the author directly states the central idea near the beginning of the text.</a:t>
            </a:r>
          </a:p>
        </p:txBody>
      </p:sp>
      <p:sp>
        <p:nvSpPr>
          <p:cNvPr id="4" name="Content Placeholder 3"/>
          <p:cNvSpPr>
            <a:spLocks noGrp="1"/>
          </p:cNvSpPr>
          <p:nvPr>
            <p:ph sz="half" idx="2"/>
          </p:nvPr>
        </p:nvSpPr>
        <p:spPr>
          <a:xfrm>
            <a:off x="3684252" y="1275202"/>
            <a:ext cx="4750334" cy="4590288"/>
          </a:xfrm>
        </p:spPr>
        <p:txBody>
          <a:bodyPr>
            <a:noAutofit/>
          </a:bodyPr>
          <a:lstStyle/>
          <a:p>
            <a:pPr marL="114300" indent="0">
              <a:buNone/>
            </a:pPr>
            <a:r>
              <a:rPr lang="en-US" sz="3800" b="1" dirty="0">
                <a:solidFill>
                  <a:srgbClr val="3366FF"/>
                </a:solidFill>
              </a:rPr>
              <a:t>Inferred Central Ideas</a:t>
            </a:r>
          </a:p>
          <a:p>
            <a:r>
              <a:rPr lang="en-US" sz="3800" dirty="0"/>
              <a:t>When central ideas are implied by points the author makes.</a:t>
            </a:r>
          </a:p>
          <a:p>
            <a:r>
              <a:rPr lang="en-US" sz="3800" dirty="0"/>
              <a:t>Readers can infer by determining what point all of the details support when pieced together.</a:t>
            </a:r>
          </a:p>
        </p:txBody>
      </p:sp>
    </p:spTree>
    <p:extLst>
      <p:ext uri="{BB962C8B-B14F-4D97-AF65-F5344CB8AC3E}">
        <p14:creationId xmlns:p14="http://schemas.microsoft.com/office/powerpoint/2010/main" val="3260744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400"/>
            <a:ext cx="7620000" cy="1143000"/>
          </a:xfrm>
        </p:spPr>
        <p:txBody>
          <a:bodyPr/>
          <a:lstStyle/>
          <a:p>
            <a:pPr algn="ctr"/>
            <a:r>
              <a:rPr lang="en-US" dirty="0">
                <a:solidFill>
                  <a:schemeClr val="accent6"/>
                </a:solidFill>
              </a:rPr>
              <a:t>The Role of the Paragraph</a:t>
            </a:r>
          </a:p>
        </p:txBody>
      </p:sp>
      <p:sp>
        <p:nvSpPr>
          <p:cNvPr id="3" name="Content Placeholder 2"/>
          <p:cNvSpPr>
            <a:spLocks noGrp="1"/>
          </p:cNvSpPr>
          <p:nvPr>
            <p:ph sz="half" idx="1"/>
          </p:nvPr>
        </p:nvSpPr>
        <p:spPr>
          <a:xfrm>
            <a:off x="0" y="806121"/>
            <a:ext cx="4114800" cy="4077199"/>
          </a:xfrm>
        </p:spPr>
        <p:txBody>
          <a:bodyPr>
            <a:noAutofit/>
          </a:bodyPr>
          <a:lstStyle/>
          <a:p>
            <a:r>
              <a:rPr lang="en-US" sz="4000" dirty="0"/>
              <a:t>Each paragraph develops its own main idea.</a:t>
            </a:r>
          </a:p>
          <a:p>
            <a:endParaRPr lang="en-US" sz="2000" dirty="0"/>
          </a:p>
          <a:p>
            <a:pPr marL="114300" indent="0">
              <a:buNone/>
            </a:pPr>
            <a:endParaRPr lang="en-US" sz="2000" dirty="0"/>
          </a:p>
          <a:p>
            <a:r>
              <a:rPr lang="en-US" sz="4000" dirty="0"/>
              <a:t>Topic sentence is supported by reasons, examples, and other details. </a:t>
            </a:r>
          </a:p>
          <a:p>
            <a:endParaRPr lang="en-US" sz="2000" dirty="0"/>
          </a:p>
        </p:txBody>
      </p:sp>
      <p:sp>
        <p:nvSpPr>
          <p:cNvPr id="4" name="Content Placeholder 3"/>
          <p:cNvSpPr>
            <a:spLocks noGrp="1"/>
          </p:cNvSpPr>
          <p:nvPr>
            <p:ph sz="half" idx="2"/>
          </p:nvPr>
        </p:nvSpPr>
        <p:spPr>
          <a:xfrm>
            <a:off x="4114800" y="806121"/>
            <a:ext cx="4335463" cy="4077199"/>
          </a:xfrm>
        </p:spPr>
        <p:txBody>
          <a:bodyPr>
            <a:noAutofit/>
          </a:bodyPr>
          <a:lstStyle/>
          <a:p>
            <a:r>
              <a:rPr lang="en-US" sz="4000" dirty="0"/>
              <a:t>This is used to support the main idea of the whole text.</a:t>
            </a:r>
          </a:p>
          <a:p>
            <a:endParaRPr lang="en-US" sz="2000" dirty="0"/>
          </a:p>
          <a:p>
            <a:r>
              <a:rPr lang="en-US" sz="4000" dirty="0"/>
              <a:t>Main idea of a paragraph is often stated in a topic sentence.</a:t>
            </a:r>
          </a:p>
          <a:p>
            <a:endParaRPr lang="en-US" sz="2000" dirty="0"/>
          </a:p>
        </p:txBody>
      </p:sp>
      <p:sp>
        <p:nvSpPr>
          <p:cNvPr id="6" name="Right Arrow 5"/>
          <p:cNvSpPr/>
          <p:nvPr/>
        </p:nvSpPr>
        <p:spPr>
          <a:xfrm>
            <a:off x="2768897" y="2054559"/>
            <a:ext cx="1464073" cy="76783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rot="5400000">
            <a:off x="7121769" y="2983453"/>
            <a:ext cx="1395508" cy="82250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rot="10800000">
            <a:off x="2941257" y="4683830"/>
            <a:ext cx="1511199" cy="80665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2969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400"/>
            <a:ext cx="7620000" cy="1143000"/>
          </a:xfrm>
        </p:spPr>
        <p:txBody>
          <a:bodyPr/>
          <a:lstStyle/>
          <a:p>
            <a:pPr algn="ctr"/>
            <a:r>
              <a:rPr lang="en-US" dirty="0">
                <a:solidFill>
                  <a:schemeClr val="accent6"/>
                </a:solidFill>
              </a:rPr>
              <a:t>The Role of the Paragraph</a:t>
            </a:r>
          </a:p>
        </p:txBody>
      </p:sp>
      <p:sp>
        <p:nvSpPr>
          <p:cNvPr id="3" name="Content Placeholder 2"/>
          <p:cNvSpPr>
            <a:spLocks noGrp="1"/>
          </p:cNvSpPr>
          <p:nvPr>
            <p:ph sz="half" idx="1"/>
          </p:nvPr>
        </p:nvSpPr>
        <p:spPr>
          <a:xfrm>
            <a:off x="175655" y="1009521"/>
            <a:ext cx="7901545" cy="4077199"/>
          </a:xfrm>
        </p:spPr>
        <p:txBody>
          <a:bodyPr>
            <a:noAutofit/>
          </a:bodyPr>
          <a:lstStyle/>
          <a:p>
            <a:pPr marL="114300" indent="0" algn="ctr">
              <a:buNone/>
            </a:pPr>
            <a:r>
              <a:rPr lang="en-US" sz="5400" b="1" dirty="0"/>
              <a:t>Tying up the pieces to formulate Central Ideas:</a:t>
            </a:r>
          </a:p>
          <a:p>
            <a:pPr marL="114300" indent="0" algn="ctr">
              <a:buNone/>
            </a:pPr>
            <a:r>
              <a:rPr lang="en-US" sz="4400" dirty="0"/>
              <a:t>All details in each paragraph, as well as each paragraph itself, serve the larger purpose of developing the central idea of the whole work.</a:t>
            </a:r>
          </a:p>
          <a:p>
            <a:endParaRPr lang="en-US" sz="4000" dirty="0"/>
          </a:p>
        </p:txBody>
      </p:sp>
    </p:spTree>
    <p:extLst>
      <p:ext uri="{BB962C8B-B14F-4D97-AF65-F5344CB8AC3E}">
        <p14:creationId xmlns:p14="http://schemas.microsoft.com/office/powerpoint/2010/main" val="294078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dirty="0">
                <a:solidFill>
                  <a:schemeClr val="accent5">
                    <a:lumMod val="75000"/>
                  </a:schemeClr>
                </a:solidFill>
              </a:rPr>
              <a:t>Central Idea</a:t>
            </a:r>
          </a:p>
        </p:txBody>
      </p:sp>
      <p:sp>
        <p:nvSpPr>
          <p:cNvPr id="3" name="Content Placeholder 2"/>
          <p:cNvSpPr>
            <a:spLocks noGrp="1"/>
          </p:cNvSpPr>
          <p:nvPr>
            <p:ph idx="1"/>
          </p:nvPr>
        </p:nvSpPr>
        <p:spPr>
          <a:xfrm>
            <a:off x="457200" y="1254393"/>
            <a:ext cx="7620000" cy="5146407"/>
          </a:xfrm>
        </p:spPr>
        <p:txBody>
          <a:bodyPr>
            <a:noAutofit/>
          </a:bodyPr>
          <a:lstStyle/>
          <a:p>
            <a:pPr marL="114300" indent="0">
              <a:buNone/>
            </a:pPr>
            <a:r>
              <a:rPr lang="en-US" sz="4400" dirty="0"/>
              <a:t>How a text’s central idea is developed is directly related to the author’s purpose for writing:</a:t>
            </a:r>
          </a:p>
          <a:p>
            <a:pPr marL="114300" indent="0">
              <a:buNone/>
            </a:pPr>
            <a:r>
              <a:rPr lang="en-US" sz="4400" dirty="0"/>
              <a:t>	* To Inform</a:t>
            </a:r>
          </a:p>
          <a:p>
            <a:pPr marL="114300" indent="0">
              <a:buNone/>
            </a:pPr>
            <a:r>
              <a:rPr lang="en-US" sz="4400" dirty="0"/>
              <a:t>	* To Entertain</a:t>
            </a:r>
          </a:p>
          <a:p>
            <a:pPr marL="114300" indent="0">
              <a:buNone/>
            </a:pPr>
            <a:r>
              <a:rPr lang="en-US" sz="4400" dirty="0"/>
              <a:t>	* To Persuade</a:t>
            </a:r>
          </a:p>
        </p:txBody>
      </p:sp>
    </p:spTree>
    <p:extLst>
      <p:ext uri="{BB962C8B-B14F-4D97-AF65-F5344CB8AC3E}">
        <p14:creationId xmlns:p14="http://schemas.microsoft.com/office/powerpoint/2010/main" val="2467204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14"/>
            <a:ext cx="7620000" cy="1143000"/>
          </a:xfrm>
        </p:spPr>
        <p:txBody>
          <a:bodyPr/>
          <a:lstStyle/>
          <a:p>
            <a:pPr algn="ctr"/>
            <a:r>
              <a:rPr lang="en-US" dirty="0"/>
              <a:t>Rock climbing is dangerous.</a:t>
            </a:r>
          </a:p>
        </p:txBody>
      </p:sp>
      <p:sp>
        <p:nvSpPr>
          <p:cNvPr id="4" name="Content Placeholder 3"/>
          <p:cNvSpPr>
            <a:spLocks noGrp="1"/>
          </p:cNvSpPr>
          <p:nvPr>
            <p:ph sz="half" idx="2"/>
          </p:nvPr>
        </p:nvSpPr>
        <p:spPr>
          <a:xfrm>
            <a:off x="222035" y="1180985"/>
            <a:ext cx="3657600" cy="5008077"/>
          </a:xfrm>
        </p:spPr>
        <p:txBody>
          <a:bodyPr>
            <a:normAutofit/>
          </a:bodyPr>
          <a:lstStyle/>
          <a:p>
            <a:r>
              <a:rPr lang="en-US" sz="4400" dirty="0">
                <a:solidFill>
                  <a:srgbClr val="5F8804"/>
                </a:solidFill>
              </a:rPr>
              <a:t>To </a:t>
            </a:r>
            <a:r>
              <a:rPr lang="en-US" sz="4400" b="1" dirty="0">
                <a:solidFill>
                  <a:srgbClr val="5F8804"/>
                </a:solidFill>
              </a:rPr>
              <a:t>inform</a:t>
            </a:r>
            <a:endParaRPr lang="en-US" sz="4400" dirty="0">
              <a:solidFill>
                <a:srgbClr val="5F8804"/>
              </a:solidFill>
            </a:endParaRPr>
          </a:p>
          <a:p>
            <a:endParaRPr lang="en-US" sz="4400" dirty="0"/>
          </a:p>
          <a:p>
            <a:r>
              <a:rPr lang="en-US" sz="4400" dirty="0">
                <a:solidFill>
                  <a:srgbClr val="660066"/>
                </a:solidFill>
              </a:rPr>
              <a:t>To </a:t>
            </a:r>
            <a:r>
              <a:rPr lang="en-US" sz="4400" b="1" dirty="0">
                <a:solidFill>
                  <a:srgbClr val="660066"/>
                </a:solidFill>
              </a:rPr>
              <a:t>persuade</a:t>
            </a:r>
          </a:p>
          <a:p>
            <a:pPr marL="114300" indent="0">
              <a:buNone/>
            </a:pPr>
            <a:endParaRPr lang="en-US" sz="7000" dirty="0"/>
          </a:p>
          <a:p>
            <a:r>
              <a:rPr lang="en-US" sz="4400" dirty="0">
                <a:solidFill>
                  <a:srgbClr val="3366FF"/>
                </a:solidFill>
              </a:rPr>
              <a:t>To </a:t>
            </a:r>
            <a:r>
              <a:rPr lang="en-US" sz="4400" b="1" dirty="0">
                <a:solidFill>
                  <a:srgbClr val="3366FF"/>
                </a:solidFill>
              </a:rPr>
              <a:t>entertain</a:t>
            </a:r>
          </a:p>
          <a:p>
            <a:endParaRPr lang="en-US" dirty="0"/>
          </a:p>
        </p:txBody>
      </p:sp>
      <p:sp>
        <p:nvSpPr>
          <p:cNvPr id="6" name="Content Placeholder 5"/>
          <p:cNvSpPr>
            <a:spLocks noGrp="1"/>
          </p:cNvSpPr>
          <p:nvPr>
            <p:ph sz="quarter" idx="4"/>
          </p:nvPr>
        </p:nvSpPr>
        <p:spPr>
          <a:xfrm>
            <a:off x="3621541" y="1160493"/>
            <a:ext cx="4766012" cy="3951288"/>
          </a:xfrm>
        </p:spPr>
        <p:txBody>
          <a:bodyPr>
            <a:noAutofit/>
          </a:bodyPr>
          <a:lstStyle/>
          <a:p>
            <a:pPr>
              <a:buFont typeface="Wingdings" charset="2"/>
              <a:buChar char="Ø"/>
            </a:pPr>
            <a:r>
              <a:rPr lang="en-US" sz="4000" b="1" dirty="0">
                <a:solidFill>
                  <a:srgbClr val="5F8804"/>
                </a:solidFill>
              </a:rPr>
              <a:t>Include facts about accidents</a:t>
            </a:r>
          </a:p>
          <a:p>
            <a:endParaRPr lang="en-US" sz="1500" dirty="0"/>
          </a:p>
          <a:p>
            <a:pPr>
              <a:buFont typeface="Wingdings" charset="2"/>
              <a:buChar char="Ø"/>
            </a:pPr>
            <a:r>
              <a:rPr lang="en-US" sz="4000" b="1" dirty="0">
                <a:solidFill>
                  <a:srgbClr val="660066"/>
                </a:solidFill>
              </a:rPr>
              <a:t>Add arguments about the need for safety</a:t>
            </a:r>
          </a:p>
          <a:p>
            <a:endParaRPr lang="en-US" sz="1500" dirty="0"/>
          </a:p>
          <a:p>
            <a:pPr>
              <a:buFont typeface="Wingdings" charset="2"/>
              <a:buChar char="Ø"/>
            </a:pPr>
            <a:r>
              <a:rPr lang="en-US" sz="4000" b="1" dirty="0">
                <a:solidFill>
                  <a:srgbClr val="3366FF"/>
                </a:solidFill>
              </a:rPr>
              <a:t>Include comical details about a rock climbing </a:t>
            </a:r>
            <a:r>
              <a:rPr lang="en-US" sz="4000" dirty="0"/>
              <a:t>experience.</a:t>
            </a:r>
          </a:p>
        </p:txBody>
      </p:sp>
    </p:spTree>
    <p:extLst>
      <p:ext uri="{BB962C8B-B14F-4D97-AF65-F5344CB8AC3E}">
        <p14:creationId xmlns:p14="http://schemas.microsoft.com/office/powerpoint/2010/main" val="3787468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56236-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231" y="-141119"/>
            <a:ext cx="7855981" cy="7855981"/>
          </a:xfrm>
          <a:prstGeom prst="rect">
            <a:avLst/>
          </a:prstGeom>
        </p:spPr>
      </p:pic>
      <p:sp>
        <p:nvSpPr>
          <p:cNvPr id="2" name="Title 1"/>
          <p:cNvSpPr>
            <a:spLocks noGrp="1"/>
          </p:cNvSpPr>
          <p:nvPr>
            <p:ph type="ctrTitle"/>
          </p:nvPr>
        </p:nvSpPr>
        <p:spPr>
          <a:xfrm>
            <a:off x="481990" y="-141119"/>
            <a:ext cx="7543800" cy="925114"/>
          </a:xfrm>
        </p:spPr>
        <p:txBody>
          <a:bodyPr/>
          <a:lstStyle/>
          <a:p>
            <a:pPr algn="ctr"/>
            <a:r>
              <a:rPr lang="en-US" sz="5400" dirty="0"/>
              <a:t>Themes reside in fiction</a:t>
            </a:r>
          </a:p>
        </p:txBody>
      </p:sp>
    </p:spTree>
    <p:extLst>
      <p:ext uri="{BB962C8B-B14F-4D97-AF65-F5344CB8AC3E}">
        <p14:creationId xmlns:p14="http://schemas.microsoft.com/office/powerpoint/2010/main" val="3247946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96146"/>
            <a:ext cx="8418908" cy="2007028"/>
          </a:xfrm>
        </p:spPr>
        <p:txBody>
          <a:bodyPr/>
          <a:lstStyle/>
          <a:p>
            <a:pPr algn="ctr"/>
            <a:r>
              <a:rPr lang="en-US" sz="5400" dirty="0"/>
              <a:t>Central ideas reside in nonfiction</a:t>
            </a:r>
          </a:p>
        </p:txBody>
      </p:sp>
      <p:pic>
        <p:nvPicPr>
          <p:cNvPr id="3" name="Picture 2" descr="All-about-Mind-Mappi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851" y="1495202"/>
            <a:ext cx="6999594" cy="5459683"/>
          </a:xfrm>
          <a:prstGeom prst="rect">
            <a:avLst/>
          </a:prstGeom>
        </p:spPr>
      </p:pic>
    </p:spTree>
    <p:extLst>
      <p:ext uri="{BB962C8B-B14F-4D97-AF65-F5344CB8AC3E}">
        <p14:creationId xmlns:p14="http://schemas.microsoft.com/office/powerpoint/2010/main" val="2344633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dirty="0"/>
              <a:t>Fiction only</a:t>
            </a:r>
          </a:p>
        </p:txBody>
      </p:sp>
      <p:sp>
        <p:nvSpPr>
          <p:cNvPr id="3" name="Content Placeholder 2"/>
          <p:cNvSpPr>
            <a:spLocks noGrp="1"/>
          </p:cNvSpPr>
          <p:nvPr>
            <p:ph idx="1"/>
          </p:nvPr>
        </p:nvSpPr>
        <p:spPr>
          <a:xfrm>
            <a:off x="-1" y="1600200"/>
            <a:ext cx="8450263" cy="4800600"/>
          </a:xfrm>
        </p:spPr>
        <p:txBody>
          <a:bodyPr>
            <a:noAutofit/>
          </a:bodyPr>
          <a:lstStyle/>
          <a:p>
            <a:pPr marL="114300" indent="0">
              <a:buNone/>
            </a:pPr>
            <a:r>
              <a:rPr lang="en-US" sz="4400" u="sng" dirty="0"/>
              <a:t>Determine</a:t>
            </a:r>
            <a:r>
              <a:rPr lang="en-US" sz="4400" dirty="0"/>
              <a:t> </a:t>
            </a:r>
            <a:r>
              <a:rPr lang="en-US" sz="4400"/>
              <a:t>a theme </a:t>
            </a:r>
            <a:r>
              <a:rPr lang="en-US" sz="4400" dirty="0"/>
              <a:t>of a text and </a:t>
            </a:r>
            <a:r>
              <a:rPr lang="en-US" sz="4400" u="sng" dirty="0"/>
              <a:t>analyze</a:t>
            </a:r>
            <a:r>
              <a:rPr lang="en-US" sz="4400" dirty="0"/>
              <a:t> its development over the course of the text, including its relationship to the </a:t>
            </a:r>
            <a:r>
              <a:rPr lang="en-US" sz="4400" dirty="0">
                <a:solidFill>
                  <a:schemeClr val="accent3"/>
                </a:solidFill>
              </a:rPr>
              <a:t>characters</a:t>
            </a:r>
            <a:r>
              <a:rPr lang="en-US" sz="4400" dirty="0"/>
              <a:t>, </a:t>
            </a:r>
            <a:r>
              <a:rPr lang="en-US" sz="4400" dirty="0">
                <a:solidFill>
                  <a:schemeClr val="accent6"/>
                </a:solidFill>
              </a:rPr>
              <a:t>setting</a:t>
            </a:r>
            <a:r>
              <a:rPr lang="en-US" sz="4400" dirty="0"/>
              <a:t>, and </a:t>
            </a:r>
            <a:r>
              <a:rPr lang="en-US" sz="4400" dirty="0">
                <a:solidFill>
                  <a:schemeClr val="accent5"/>
                </a:solidFill>
              </a:rPr>
              <a:t>plot</a:t>
            </a:r>
            <a:r>
              <a:rPr lang="en-US" sz="4400" dirty="0"/>
              <a:t>; provide an objective </a:t>
            </a:r>
            <a:r>
              <a:rPr lang="en-US" sz="4400" i="1" dirty="0"/>
              <a:t>summary</a:t>
            </a:r>
            <a:r>
              <a:rPr lang="en-US" sz="4400" dirty="0"/>
              <a:t> of the text.</a:t>
            </a:r>
          </a:p>
        </p:txBody>
      </p:sp>
    </p:spTree>
    <p:extLst>
      <p:ext uri="{BB962C8B-B14F-4D97-AF65-F5344CB8AC3E}">
        <p14:creationId xmlns:p14="http://schemas.microsoft.com/office/powerpoint/2010/main" val="625663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434586" cy="1143000"/>
          </a:xfrm>
        </p:spPr>
        <p:txBody>
          <a:bodyPr/>
          <a:lstStyle/>
          <a:p>
            <a:r>
              <a:rPr lang="en-US" b="1" dirty="0">
                <a:solidFill>
                  <a:srgbClr val="0000FF"/>
                </a:solidFill>
              </a:rPr>
              <a:t>Determining Themes in Fiction</a:t>
            </a:r>
          </a:p>
        </p:txBody>
      </p:sp>
      <p:sp>
        <p:nvSpPr>
          <p:cNvPr id="3" name="Content Placeholder 2"/>
          <p:cNvSpPr>
            <a:spLocks noGrp="1"/>
          </p:cNvSpPr>
          <p:nvPr>
            <p:ph idx="1"/>
          </p:nvPr>
        </p:nvSpPr>
        <p:spPr>
          <a:xfrm>
            <a:off x="457200" y="1402807"/>
            <a:ext cx="7620000" cy="5214114"/>
          </a:xfrm>
        </p:spPr>
        <p:txBody>
          <a:bodyPr>
            <a:normAutofit/>
          </a:bodyPr>
          <a:lstStyle/>
          <a:p>
            <a:r>
              <a:rPr lang="en-US" sz="4000" dirty="0"/>
              <a:t>A theme is a message about life or an insight into life.</a:t>
            </a:r>
          </a:p>
          <a:p>
            <a:r>
              <a:rPr lang="en-US" sz="4000" dirty="0"/>
              <a:t>It can be stated in the text or inferred by the reader</a:t>
            </a:r>
          </a:p>
          <a:p>
            <a:r>
              <a:rPr lang="en-US" sz="4000" dirty="0"/>
              <a:t>Themes are developed through characters’ decisions, experiences, interactions, and insights.</a:t>
            </a:r>
          </a:p>
          <a:p>
            <a:endParaRPr lang="en-US" dirty="0"/>
          </a:p>
        </p:txBody>
      </p:sp>
    </p:spTree>
    <p:extLst>
      <p:ext uri="{BB962C8B-B14F-4D97-AF65-F5344CB8AC3E}">
        <p14:creationId xmlns:p14="http://schemas.microsoft.com/office/powerpoint/2010/main" val="343249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looking for themes, remember the two approaches</a:t>
            </a:r>
          </a:p>
        </p:txBody>
      </p:sp>
      <p:sp>
        <p:nvSpPr>
          <p:cNvPr id="3" name="Content Placeholder 2"/>
          <p:cNvSpPr>
            <a:spLocks noGrp="1"/>
          </p:cNvSpPr>
          <p:nvPr>
            <p:ph sz="half" idx="1"/>
          </p:nvPr>
        </p:nvSpPr>
        <p:spPr>
          <a:xfrm>
            <a:off x="0" y="2037071"/>
            <a:ext cx="4114800" cy="4590288"/>
          </a:xfrm>
        </p:spPr>
        <p:txBody>
          <a:bodyPr>
            <a:normAutofit/>
          </a:bodyPr>
          <a:lstStyle/>
          <a:p>
            <a:r>
              <a:rPr lang="en-US" sz="4200" b="1" dirty="0">
                <a:solidFill>
                  <a:srgbClr val="7EB606"/>
                </a:solidFill>
              </a:rPr>
              <a:t>Stated theme: </a:t>
            </a:r>
            <a:r>
              <a:rPr lang="en-US" sz="4200" dirty="0"/>
              <a:t>expressed directly in the text by the writer.</a:t>
            </a:r>
          </a:p>
        </p:txBody>
      </p:sp>
      <p:sp>
        <p:nvSpPr>
          <p:cNvPr id="4" name="Content Placeholder 3"/>
          <p:cNvSpPr>
            <a:spLocks noGrp="1"/>
          </p:cNvSpPr>
          <p:nvPr>
            <p:ph sz="half" idx="2"/>
          </p:nvPr>
        </p:nvSpPr>
        <p:spPr>
          <a:xfrm>
            <a:off x="3793997" y="2053629"/>
            <a:ext cx="4687622" cy="4590288"/>
          </a:xfrm>
        </p:spPr>
        <p:txBody>
          <a:bodyPr>
            <a:noAutofit/>
          </a:bodyPr>
          <a:lstStyle/>
          <a:p>
            <a:r>
              <a:rPr lang="en-US" sz="4200" b="1" dirty="0">
                <a:solidFill>
                  <a:schemeClr val="accent1"/>
                </a:solidFill>
              </a:rPr>
              <a:t>Implied themes </a:t>
            </a:r>
            <a:r>
              <a:rPr lang="en-US" sz="4200" dirty="0"/>
              <a:t>revealed gradually through elements such as plot, characters, setting, point of view, symbol, and irony.</a:t>
            </a:r>
          </a:p>
        </p:txBody>
      </p:sp>
    </p:spTree>
    <p:extLst>
      <p:ext uri="{BB962C8B-B14F-4D97-AF65-F5344CB8AC3E}">
        <p14:creationId xmlns:p14="http://schemas.microsoft.com/office/powerpoint/2010/main" val="3348680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3" name="Diagram 2"/>
          <p:cNvGraphicFramePr/>
          <p:nvPr>
            <p:extLst>
              <p:ext uri="{D42A27DB-BD31-4B8C-83A1-F6EECF244321}">
                <p14:modId xmlns:p14="http://schemas.microsoft.com/office/powerpoint/2010/main" val="3886462887"/>
              </p:ext>
            </p:extLst>
          </p:nvPr>
        </p:nvGraphicFramePr>
        <p:xfrm>
          <a:off x="457200" y="1396999"/>
          <a:ext cx="7162800" cy="5063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469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9759"/>
            <a:ext cx="8450263" cy="909435"/>
          </a:xfrm>
        </p:spPr>
        <p:txBody>
          <a:bodyPr/>
          <a:lstStyle/>
          <a:p>
            <a:r>
              <a:rPr lang="en-US" sz="4150" dirty="0">
                <a:solidFill>
                  <a:srgbClr val="0000FF"/>
                </a:solidFill>
              </a:rPr>
              <a:t>Details, Generalization, Implied Theme</a:t>
            </a:r>
          </a:p>
        </p:txBody>
      </p:sp>
      <p:sp>
        <p:nvSpPr>
          <p:cNvPr id="3" name="Content Placeholder 2"/>
          <p:cNvSpPr>
            <a:spLocks noGrp="1"/>
          </p:cNvSpPr>
          <p:nvPr>
            <p:ph idx="1"/>
          </p:nvPr>
        </p:nvSpPr>
        <p:spPr>
          <a:xfrm>
            <a:off x="0" y="799675"/>
            <a:ext cx="8450262" cy="6058325"/>
          </a:xfrm>
        </p:spPr>
        <p:txBody>
          <a:bodyPr>
            <a:noAutofit/>
          </a:bodyPr>
          <a:lstStyle/>
          <a:p>
            <a:pPr marL="114300" indent="0">
              <a:buNone/>
            </a:pPr>
            <a:r>
              <a:rPr lang="en-US" sz="3200" dirty="0"/>
              <a:t>A man went to a fancy party where he, along with several other guests, was to be honored. Dressed in ordinary clothes, the man was overlooked—no host greeted him, no guests chatted with him, no servants served him. The man went home, put on his best clothes, and returned to the party. Now the host introduced himself and commanded the servers to bring food to the man. When the man offered the food to his dress coat, the host was puzzled. The man explained that his clothes should have the food, since the host was actually honoring them.</a:t>
            </a:r>
          </a:p>
        </p:txBody>
      </p:sp>
    </p:spTree>
    <p:extLst>
      <p:ext uri="{BB962C8B-B14F-4D97-AF65-F5344CB8AC3E}">
        <p14:creationId xmlns:p14="http://schemas.microsoft.com/office/powerpoint/2010/main" val="135736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6" name="Diagram 5"/>
          <p:cNvGraphicFramePr/>
          <p:nvPr>
            <p:extLst>
              <p:ext uri="{D42A27DB-BD31-4B8C-83A1-F6EECF244321}">
                <p14:modId xmlns:p14="http://schemas.microsoft.com/office/powerpoint/2010/main" val="397467933"/>
              </p:ext>
            </p:extLst>
          </p:nvPr>
        </p:nvGraphicFramePr>
        <p:xfrm>
          <a:off x="611806" y="1478301"/>
          <a:ext cx="7465393" cy="5122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0920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493</TotalTime>
  <Words>642</Words>
  <Application>Microsoft Office PowerPoint</Application>
  <PresentationFormat>On-screen Show (4:3)</PresentationFormat>
  <Paragraphs>68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Cambria</vt:lpstr>
      <vt:lpstr>Wingdings</vt:lpstr>
      <vt:lpstr>Adjacency</vt:lpstr>
      <vt:lpstr>Differentiating Between Themes and Central Ideas</vt:lpstr>
      <vt:lpstr>Themes reside in fiction</vt:lpstr>
      <vt:lpstr>Central ideas reside in nonfiction</vt:lpstr>
      <vt:lpstr>Fiction only</vt:lpstr>
      <vt:lpstr>Determining Themes in Fiction</vt:lpstr>
      <vt:lpstr>When looking for themes, remember the two approaches</vt:lpstr>
      <vt:lpstr>Example</vt:lpstr>
      <vt:lpstr>Details, Generalization, Implied Theme</vt:lpstr>
      <vt:lpstr>Example</vt:lpstr>
      <vt:lpstr>Nonfiction only</vt:lpstr>
      <vt:lpstr>Determining Central Ideas in Nonfiction</vt:lpstr>
      <vt:lpstr>Determining Central Ideas</vt:lpstr>
      <vt:lpstr>The Role of the Paragraph</vt:lpstr>
      <vt:lpstr>The Role of the Paragraph</vt:lpstr>
      <vt:lpstr>Central Idea</vt:lpstr>
      <vt:lpstr>Rock climbing is dangerous.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Determining Themes and Central Ideas</dc:title>
  <dc:creator>Catherine Foster</dc:creator>
  <cp:lastModifiedBy>Soss, Rachael</cp:lastModifiedBy>
  <cp:revision>40</cp:revision>
  <dcterms:created xsi:type="dcterms:W3CDTF">2013-08-10T16:07:10Z</dcterms:created>
  <dcterms:modified xsi:type="dcterms:W3CDTF">2016-08-17T18:15:39Z</dcterms:modified>
</cp:coreProperties>
</file>