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1A7B4"/>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452" y="4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F39DAD-AC68-4C1A-937C-479AEB823E2E}"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209272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39DAD-AC68-4C1A-937C-479AEB823E2E}"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8714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39DAD-AC68-4C1A-937C-479AEB823E2E}"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2208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39DAD-AC68-4C1A-937C-479AEB823E2E}"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4378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F39DAD-AC68-4C1A-937C-479AEB823E2E}"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80043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F39DAD-AC68-4C1A-937C-479AEB823E2E}"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424135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F39DAD-AC68-4C1A-937C-479AEB823E2E}"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27953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F39DAD-AC68-4C1A-937C-479AEB823E2E}"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428950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39DAD-AC68-4C1A-937C-479AEB823E2E}"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136118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F39DAD-AC68-4C1A-937C-479AEB823E2E}"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354738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F39DAD-AC68-4C1A-937C-479AEB823E2E}"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628B-118B-4C77-B92E-498F6060A251}" type="slidenum">
              <a:rPr lang="en-US" smtClean="0"/>
              <a:t>‹#›</a:t>
            </a:fld>
            <a:endParaRPr lang="en-US"/>
          </a:p>
        </p:txBody>
      </p:sp>
    </p:spTree>
    <p:extLst>
      <p:ext uri="{BB962C8B-B14F-4D97-AF65-F5344CB8AC3E}">
        <p14:creationId xmlns:p14="http://schemas.microsoft.com/office/powerpoint/2010/main" val="243999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C1A7B4"/>
            </a:gs>
            <a:gs pos="48000">
              <a:schemeClr val="accent1">
                <a:lumMod val="60000"/>
                <a:lumOff val="40000"/>
              </a:schemeClr>
            </a:gs>
            <a:gs pos="100000">
              <a:srgbClr val="FFFF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39DAD-AC68-4C1A-937C-479AEB823E2E}" type="datetimeFigureOut">
              <a:rPr lang="en-US" smtClean="0"/>
              <a:t>11/30/2016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E628B-118B-4C77-B92E-498F6060A251}" type="slidenum">
              <a:rPr lang="en-US" smtClean="0"/>
              <a:t>‹#›</a:t>
            </a:fld>
            <a:endParaRPr lang="en-US"/>
          </a:p>
        </p:txBody>
      </p:sp>
    </p:spTree>
    <p:extLst>
      <p:ext uri="{BB962C8B-B14F-4D97-AF65-F5344CB8AC3E}">
        <p14:creationId xmlns:p14="http://schemas.microsoft.com/office/powerpoint/2010/main" val="134551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954" y="1"/>
            <a:ext cx="10482469" cy="1012874"/>
          </a:xfrm>
        </p:spPr>
        <p:txBody>
          <a:bodyPr/>
          <a:lstStyle/>
          <a:p>
            <a:r>
              <a:rPr lang="en-US" dirty="0"/>
              <a:t>“The Scarlet Letter” Ch 10-11</a:t>
            </a:r>
          </a:p>
        </p:txBody>
      </p:sp>
      <p:sp>
        <p:nvSpPr>
          <p:cNvPr id="3" name="Subtitle 2"/>
          <p:cNvSpPr>
            <a:spLocks noGrp="1"/>
          </p:cNvSpPr>
          <p:nvPr>
            <p:ph type="subTitle" idx="1"/>
          </p:nvPr>
        </p:nvSpPr>
        <p:spPr>
          <a:xfrm>
            <a:off x="0" y="1139483"/>
            <a:ext cx="12192000" cy="5084145"/>
          </a:xfrm>
        </p:spPr>
        <p:txBody>
          <a:bodyPr>
            <a:noAutofit/>
          </a:bodyPr>
          <a:lstStyle/>
          <a:p>
            <a:r>
              <a:rPr lang="en-US" sz="3600" dirty="0"/>
              <a:t>10 minute timed write</a:t>
            </a:r>
          </a:p>
          <a:p>
            <a:r>
              <a:rPr lang="en-US" sz="3600" dirty="0"/>
              <a:t>Deductive reasoning: logical process in which a conclusion is based on the aligning of multiple premises (conclusions/findings) that are generally assumed to be true. </a:t>
            </a:r>
          </a:p>
          <a:p>
            <a:pPr algn="l"/>
            <a:endParaRPr lang="en-US" sz="3600" dirty="0"/>
          </a:p>
          <a:p>
            <a:pPr algn="l"/>
            <a:r>
              <a:rPr lang="en-US" sz="3600" dirty="0"/>
              <a:t>Analyze Chillingworth’s deductive reasoning throughout the text thus far. Focus especially on the realization that he comes to by the end of chapter 10. </a:t>
            </a:r>
          </a:p>
          <a:p>
            <a:pPr algn="l"/>
            <a:endParaRPr lang="en-US" sz="3600" dirty="0"/>
          </a:p>
          <a:p>
            <a:pPr algn="l"/>
            <a:endParaRPr lang="en-US" sz="3600" dirty="0"/>
          </a:p>
        </p:txBody>
      </p:sp>
    </p:spTree>
    <p:extLst>
      <p:ext uri="{BB962C8B-B14F-4D97-AF65-F5344CB8AC3E}">
        <p14:creationId xmlns:p14="http://schemas.microsoft.com/office/powerpoint/2010/main" val="24565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1322" y="0"/>
            <a:ext cx="2610678" cy="1012874"/>
          </a:xfrm>
        </p:spPr>
        <p:txBody>
          <a:bodyPr/>
          <a:lstStyle/>
          <a:p>
            <a:r>
              <a:rPr lang="en-US" b="1" dirty="0">
                <a:solidFill>
                  <a:srgbClr val="FF0000"/>
                </a:solidFill>
              </a:rPr>
              <a:t>Ch 10</a:t>
            </a:r>
          </a:p>
        </p:txBody>
      </p:sp>
      <p:sp>
        <p:nvSpPr>
          <p:cNvPr id="3" name="Subtitle 2"/>
          <p:cNvSpPr>
            <a:spLocks noGrp="1"/>
          </p:cNvSpPr>
          <p:nvPr>
            <p:ph type="subTitle" idx="1"/>
          </p:nvPr>
        </p:nvSpPr>
        <p:spPr>
          <a:xfrm>
            <a:off x="0" y="506437"/>
            <a:ext cx="12192000" cy="5718517"/>
          </a:xfrm>
        </p:spPr>
        <p:txBody>
          <a:bodyPr>
            <a:noAutofit/>
          </a:bodyPr>
          <a:lstStyle/>
          <a:p>
            <a:pPr marL="457200" indent="-457200" algn="l">
              <a:buFontTx/>
              <a:buChar char="-"/>
            </a:pPr>
            <a:r>
              <a:rPr lang="en-US" sz="3200" dirty="0"/>
              <a:t>Leech (term for a doctor)</a:t>
            </a:r>
          </a:p>
          <a:p>
            <a:pPr marL="457200" indent="-457200" algn="l">
              <a:buFontTx/>
              <a:buChar char="-"/>
            </a:pPr>
            <a:r>
              <a:rPr lang="en-US" sz="3200" dirty="0"/>
              <a:t>Chillingworth is suspicious of stress (potential cause – a secret?)</a:t>
            </a:r>
          </a:p>
          <a:p>
            <a:pPr marL="457200" indent="-457200" algn="l">
              <a:buFontTx/>
              <a:buChar char="-"/>
            </a:pPr>
            <a:r>
              <a:rPr lang="en-US" sz="3200" dirty="0"/>
              <a:t>Dimmesdale refuses to give the secret</a:t>
            </a:r>
          </a:p>
          <a:p>
            <a:pPr marL="457200" indent="-457200" algn="l">
              <a:buFontTx/>
              <a:buChar char="-"/>
            </a:pPr>
            <a:r>
              <a:rPr lang="en-US" sz="3200" dirty="0"/>
              <a:t>Chillingworth and Dimmesdale see Hester and Pearl in the cemetery by Dimmesdale’s house (Pearl playing with SL attaching prickly burrs to it shows fixation and symbolic connection, especially when she throws one at Dimmesdale)</a:t>
            </a:r>
          </a:p>
          <a:p>
            <a:pPr marL="457200" indent="-457200" algn="l">
              <a:buFontTx/>
              <a:buChar char="-"/>
            </a:pPr>
            <a:r>
              <a:rPr lang="en-US" sz="3200" dirty="0"/>
              <a:t>Pearl claims the Black Man has possessed Dimmesdale (alluding to them being the next to be possessed)</a:t>
            </a:r>
          </a:p>
          <a:p>
            <a:pPr marL="457200" indent="-457200" algn="l">
              <a:buFontTx/>
              <a:buChar char="-"/>
            </a:pPr>
            <a:r>
              <a:rPr lang="en-US" sz="3200" dirty="0"/>
              <a:t>Dimmesdale’s health worsens </a:t>
            </a:r>
          </a:p>
          <a:p>
            <a:pPr marL="457200" indent="-457200" algn="l">
              <a:buFontTx/>
              <a:buChar char="-"/>
            </a:pPr>
            <a:r>
              <a:rPr lang="en-US" sz="3200" dirty="0"/>
              <a:t>Convinced it’s still a secret, Chillingworth sneakily looks for a sign of sin on Dimmesdale’s body and finds an “A” on his chest</a:t>
            </a:r>
          </a:p>
        </p:txBody>
      </p:sp>
    </p:spTree>
    <p:extLst>
      <p:ext uri="{BB962C8B-B14F-4D97-AF65-F5344CB8AC3E}">
        <p14:creationId xmlns:p14="http://schemas.microsoft.com/office/powerpoint/2010/main" val="206308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1322" y="0"/>
            <a:ext cx="2610678" cy="1012874"/>
          </a:xfrm>
        </p:spPr>
        <p:txBody>
          <a:bodyPr/>
          <a:lstStyle/>
          <a:p>
            <a:r>
              <a:rPr lang="en-US" b="1" dirty="0">
                <a:solidFill>
                  <a:srgbClr val="FF0000"/>
                </a:solidFill>
              </a:rPr>
              <a:t>Ch 11</a:t>
            </a:r>
          </a:p>
        </p:txBody>
      </p:sp>
      <p:sp>
        <p:nvSpPr>
          <p:cNvPr id="3" name="Subtitle 2"/>
          <p:cNvSpPr>
            <a:spLocks noGrp="1"/>
          </p:cNvSpPr>
          <p:nvPr>
            <p:ph type="subTitle" idx="1"/>
          </p:nvPr>
        </p:nvSpPr>
        <p:spPr>
          <a:xfrm>
            <a:off x="0" y="506437"/>
            <a:ext cx="12192000" cy="6351563"/>
          </a:xfrm>
        </p:spPr>
        <p:txBody>
          <a:bodyPr>
            <a:noAutofit/>
          </a:bodyPr>
          <a:lstStyle/>
          <a:p>
            <a:pPr marL="457200" indent="-457200" algn="l">
              <a:buFontTx/>
              <a:buChar char="-"/>
            </a:pPr>
            <a:r>
              <a:rPr lang="en-US" sz="3200" dirty="0"/>
              <a:t>Chillingworth now believes Dimmesdale is Pearl’s father</a:t>
            </a:r>
          </a:p>
          <a:p>
            <a:pPr marL="457200" indent="-457200" algn="l">
              <a:buFontTx/>
              <a:buChar char="-"/>
            </a:pPr>
            <a:r>
              <a:rPr lang="en-US" sz="3200" dirty="0"/>
              <a:t>He determines that maltreatment will ensure Dimmesdale feels the wrath of his sin with Chillingworth’s wife</a:t>
            </a:r>
          </a:p>
          <a:p>
            <a:pPr marL="457200" indent="-457200" algn="l">
              <a:buFontTx/>
              <a:buChar char="-"/>
            </a:pPr>
            <a:r>
              <a:rPr lang="en-US" sz="3200" dirty="0"/>
              <a:t>Dimmesdale’s sermons become more passionate (it seems he is channeling emotions and becoming more personable)</a:t>
            </a:r>
          </a:p>
          <a:p>
            <a:pPr marL="457200" indent="-457200" algn="l">
              <a:buFontTx/>
              <a:buChar char="-"/>
            </a:pPr>
            <a:r>
              <a:rPr lang="en-US" sz="3200" dirty="0"/>
              <a:t>Topic of sin – describes himself as pollution and a lie (think about how this compares to what the crowd should view their reverend as)</a:t>
            </a:r>
          </a:p>
          <a:p>
            <a:pPr marL="457200" indent="-457200" algn="l">
              <a:buFontTx/>
              <a:buChar char="-"/>
            </a:pPr>
            <a:r>
              <a:rPr lang="en-US" sz="3200" dirty="0"/>
              <a:t>Irony – people have not made any connection to his true sin so they still view him in a positive light</a:t>
            </a:r>
          </a:p>
          <a:p>
            <a:pPr marL="457200" indent="-457200" algn="l">
              <a:buFontTx/>
              <a:buChar char="-"/>
            </a:pPr>
            <a:r>
              <a:rPr lang="en-US" sz="3200" dirty="0"/>
              <a:t>Dimmesdale is consumed with guilt – he whips himself and is haunted by the idea of confessing in public (he feels the world will not be right without his confession)</a:t>
            </a:r>
          </a:p>
          <a:p>
            <a:pPr marL="457200" indent="-457200" algn="l">
              <a:buFontTx/>
              <a:buChar char="-"/>
            </a:pPr>
            <a:endParaRPr lang="en-US" sz="3200" dirty="0"/>
          </a:p>
        </p:txBody>
      </p:sp>
    </p:spTree>
    <p:extLst>
      <p:ext uri="{BB962C8B-B14F-4D97-AF65-F5344CB8AC3E}">
        <p14:creationId xmlns:p14="http://schemas.microsoft.com/office/powerpoint/2010/main" val="167489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954" y="1"/>
            <a:ext cx="10482469" cy="1012874"/>
          </a:xfrm>
        </p:spPr>
        <p:txBody>
          <a:bodyPr/>
          <a:lstStyle/>
          <a:p>
            <a:r>
              <a:rPr lang="en-US" dirty="0"/>
              <a:t>“The Scarlet Letter” Ch 10-11</a:t>
            </a:r>
          </a:p>
        </p:txBody>
      </p:sp>
      <p:sp>
        <p:nvSpPr>
          <p:cNvPr id="3" name="Subtitle 2"/>
          <p:cNvSpPr>
            <a:spLocks noGrp="1"/>
          </p:cNvSpPr>
          <p:nvPr>
            <p:ph type="subTitle" idx="1"/>
          </p:nvPr>
        </p:nvSpPr>
        <p:spPr>
          <a:xfrm>
            <a:off x="0" y="1139483"/>
            <a:ext cx="12192000" cy="5084145"/>
          </a:xfrm>
        </p:spPr>
        <p:txBody>
          <a:bodyPr>
            <a:noAutofit/>
          </a:bodyPr>
          <a:lstStyle/>
          <a:p>
            <a:r>
              <a:rPr lang="en-US" sz="3600" dirty="0"/>
              <a:t>10 minute timed write</a:t>
            </a:r>
          </a:p>
          <a:p>
            <a:r>
              <a:rPr lang="en-US" sz="3600" dirty="0"/>
              <a:t>Deductive reasoning: logical process in which a conclusion is based on the aligning of multiple premises (conclusions/findings) that are generally assumed to be true. </a:t>
            </a:r>
          </a:p>
          <a:p>
            <a:pPr algn="l"/>
            <a:endParaRPr lang="en-US" sz="3600" dirty="0"/>
          </a:p>
          <a:p>
            <a:pPr algn="l"/>
            <a:r>
              <a:rPr lang="en-US" sz="3600" dirty="0"/>
              <a:t>Analyze Chillingworth’s deductive reasoning throughout the text thus far. Focus especially on the realization that he comes to by the end of chapter 10. </a:t>
            </a:r>
          </a:p>
          <a:p>
            <a:pPr algn="l"/>
            <a:endParaRPr lang="en-US" sz="3600" dirty="0"/>
          </a:p>
          <a:p>
            <a:pPr algn="l"/>
            <a:endParaRPr lang="en-US" sz="3600" dirty="0"/>
          </a:p>
        </p:txBody>
      </p:sp>
    </p:spTree>
    <p:extLst>
      <p:ext uri="{BB962C8B-B14F-4D97-AF65-F5344CB8AC3E}">
        <p14:creationId xmlns:p14="http://schemas.microsoft.com/office/powerpoint/2010/main" val="29139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1513" y="132521"/>
            <a:ext cx="10482469" cy="1073427"/>
          </a:xfrm>
        </p:spPr>
        <p:txBody>
          <a:bodyPr>
            <a:normAutofit fontScale="90000"/>
          </a:bodyPr>
          <a:lstStyle/>
          <a:p>
            <a:r>
              <a:rPr lang="en-US" b="1" u="sng" dirty="0"/>
              <a:t>Writing Selection</a:t>
            </a:r>
            <a:br>
              <a:rPr lang="en-US" dirty="0"/>
            </a:br>
            <a:r>
              <a:rPr lang="en-US" sz="3600" dirty="0"/>
              <a:t>Due Friday (Tone Quiz for the next 2 weeks will be on Monday)</a:t>
            </a:r>
          </a:p>
        </p:txBody>
      </p:sp>
      <p:sp>
        <p:nvSpPr>
          <p:cNvPr id="3" name="Subtitle 2"/>
          <p:cNvSpPr>
            <a:spLocks noGrp="1"/>
          </p:cNvSpPr>
          <p:nvPr>
            <p:ph type="subTitle" idx="1"/>
          </p:nvPr>
        </p:nvSpPr>
        <p:spPr>
          <a:xfrm>
            <a:off x="119269" y="1205948"/>
            <a:ext cx="11926956" cy="5300870"/>
          </a:xfrm>
        </p:spPr>
        <p:txBody>
          <a:bodyPr>
            <a:noAutofit/>
          </a:bodyPr>
          <a:lstStyle/>
          <a:p>
            <a:r>
              <a:rPr lang="en-US" sz="3000" b="1" dirty="0"/>
              <a:t>Utilize Chapters 10, 11 and 12 to aid your answering of the writing selection prompt. </a:t>
            </a:r>
          </a:p>
          <a:p>
            <a:r>
              <a:rPr lang="en-US" sz="3000" dirty="0"/>
              <a:t>Dimmesdale’s mysterious illness is explored in depth in this section. Outline a well written essay in which you examine how the narrator conflates Dimmesdale’s illness with his hidden sin, then explain what this reveals about the narrator’s notion of the effects of sin and secrecy. </a:t>
            </a:r>
          </a:p>
          <a:p>
            <a:r>
              <a:rPr lang="en-US" sz="3000" dirty="0"/>
              <a:t>-------------------------------------------------------------------------------</a:t>
            </a:r>
          </a:p>
          <a:p>
            <a:pPr algn="l"/>
            <a:r>
              <a:rPr lang="en-US" sz="3000" dirty="0"/>
              <a:t>Required outline components (Only the purpose statement, topic sentence, and elaboration need to be complete sentences)</a:t>
            </a:r>
          </a:p>
          <a:p>
            <a:pPr algn="l"/>
            <a:r>
              <a:rPr lang="en-US" sz="3000" dirty="0"/>
              <a:t>	* Purpose statement (7 step)</a:t>
            </a:r>
          </a:p>
          <a:p>
            <a:pPr algn="l"/>
            <a:r>
              <a:rPr lang="en-US" sz="3000" dirty="0"/>
              <a:t>	* 2 Body paragraphs (Topic sentence, evidence, elaboration, evidence, 	elaboration, summary sentence)</a:t>
            </a:r>
          </a:p>
        </p:txBody>
      </p:sp>
    </p:spTree>
    <p:extLst>
      <p:ext uri="{BB962C8B-B14F-4D97-AF65-F5344CB8AC3E}">
        <p14:creationId xmlns:p14="http://schemas.microsoft.com/office/powerpoint/2010/main" val="1988585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456</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Scarlet Letter” Ch 10-11</vt:lpstr>
      <vt:lpstr>Ch 10</vt:lpstr>
      <vt:lpstr>Ch 11</vt:lpstr>
      <vt:lpstr>“The Scarlet Letter” Ch 10-11</vt:lpstr>
      <vt:lpstr>Writing Selection Due Friday (Tone Quiz for the next 2 weeks will be on Monday)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Scarlet Letter” Ch 10-11</dc:title>
  <dc:creator>Soss, Rachael</dc:creator>
  <cp:lastModifiedBy>Soss, Rachael</cp:lastModifiedBy>
  <cp:revision>20</cp:revision>
  <dcterms:created xsi:type="dcterms:W3CDTF">2016-11-30T10:06:35Z</dcterms:created>
  <dcterms:modified xsi:type="dcterms:W3CDTF">2016-11-30T12:38:11Z</dcterms:modified>
</cp:coreProperties>
</file>